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268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56" d="100"/>
          <a:sy n="56" d="100"/>
        </p:scale>
        <p:origin x="66" y="12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Artificial Intelligence:</a:t>
            </a:r>
            <a:br>
              <a:rPr lang="en-US" dirty="0"/>
            </a:br>
            <a:r>
              <a:rPr lang="en-US" dirty="0"/>
              <a:t>Representation: </a:t>
            </a:r>
            <a:r>
              <a:rPr lang="en-US" dirty="0" smtClean="0"/>
              <a:t>Logic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</a:t>
            </a:r>
            <a:r>
              <a:rPr lang="en-US" dirty="0" smtClean="0"/>
              <a:t>GSK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400" dirty="0"/>
              <a:t>Actuators – </a:t>
            </a:r>
          </a:p>
          <a:p>
            <a:pPr lvl="1"/>
            <a:r>
              <a:rPr lang="en-US" dirty="0"/>
              <a:t>Forward, </a:t>
            </a:r>
          </a:p>
          <a:p>
            <a:pPr lvl="1"/>
            <a:r>
              <a:rPr lang="en-US" dirty="0" err="1"/>
              <a:t>TurnLeft</a:t>
            </a:r>
            <a:r>
              <a:rPr lang="en-US" dirty="0"/>
              <a:t> by 90, </a:t>
            </a:r>
          </a:p>
          <a:p>
            <a:pPr lvl="1"/>
            <a:r>
              <a:rPr lang="en-US" dirty="0" err="1"/>
              <a:t>TurnRight</a:t>
            </a:r>
            <a:r>
              <a:rPr lang="en-US" dirty="0"/>
              <a:t> by 90, </a:t>
            </a:r>
          </a:p>
          <a:p>
            <a:pPr lvl="1"/>
            <a:r>
              <a:rPr lang="en-US" dirty="0"/>
              <a:t>Grab – pick gold if present, </a:t>
            </a:r>
          </a:p>
          <a:p>
            <a:pPr lvl="1"/>
            <a:r>
              <a:rPr lang="en-US" dirty="0"/>
              <a:t>Shoot – fire an arrow, it either hits a wall or kills </a:t>
            </a:r>
            <a:r>
              <a:rPr lang="en-US" dirty="0" err="1"/>
              <a:t>wumpus</a:t>
            </a:r>
            <a:r>
              <a:rPr lang="en-US" dirty="0"/>
              <a:t>. Agent has only one arrow. </a:t>
            </a:r>
          </a:p>
          <a:p>
            <a:pPr lvl="1"/>
            <a:r>
              <a:rPr lang="en-US" dirty="0"/>
              <a:t>Climb – Used to climb out of cave, only from [1, 1]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7122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Sensors. The agent has five sensors</a:t>
            </a:r>
          </a:p>
          <a:p>
            <a:pPr lvl="1"/>
            <a:r>
              <a:rPr lang="en-US" sz="1800" dirty="0"/>
              <a:t>Stench: In all adjacent (but not diagonal) squares of </a:t>
            </a:r>
            <a:r>
              <a:rPr lang="en-US" sz="1800" dirty="0" err="1"/>
              <a:t>Wumpus</a:t>
            </a:r>
            <a:endParaRPr lang="en-US" sz="1800" dirty="0"/>
          </a:p>
          <a:p>
            <a:pPr lvl="1"/>
            <a:r>
              <a:rPr lang="en-US" sz="1800" dirty="0"/>
              <a:t>Breeze: In all adjacent (but not diagonal) squares of a pit</a:t>
            </a:r>
          </a:p>
          <a:p>
            <a:pPr lvl="1"/>
            <a:r>
              <a:rPr lang="en-US" sz="1800" dirty="0"/>
              <a:t>Glitter: In the square where gold is</a:t>
            </a:r>
          </a:p>
          <a:p>
            <a:pPr lvl="1"/>
            <a:r>
              <a:rPr lang="en-US" sz="1800" dirty="0"/>
              <a:t>Bump: If agent walks into a wall</a:t>
            </a:r>
          </a:p>
          <a:p>
            <a:pPr lvl="1"/>
            <a:r>
              <a:rPr lang="en-US" sz="1800" dirty="0"/>
              <a:t>Scream: When </a:t>
            </a:r>
            <a:r>
              <a:rPr lang="en-US" sz="1800" dirty="0" err="1"/>
              <a:t>Wumpus</a:t>
            </a:r>
            <a:r>
              <a:rPr lang="en-US" sz="1800" dirty="0"/>
              <a:t> is killed, it can be perceived everywhere</a:t>
            </a:r>
          </a:p>
          <a:p>
            <a:pPr lvl="1"/>
            <a:endParaRPr lang="en-US" sz="1800" dirty="0"/>
          </a:p>
          <a:p>
            <a:r>
              <a:rPr lang="en-US" dirty="0"/>
              <a:t>Percept Format: [Stench?, Breeze?, Glitter?, Bump?, Scream?]</a:t>
            </a:r>
          </a:p>
          <a:p>
            <a:r>
              <a:rPr lang="en-US" dirty="0"/>
              <a:t>E.g., [Stench, Breeze, None, None, None]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616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Goal: Discover the location of </a:t>
            </a:r>
            <a:r>
              <a:rPr lang="en-US" dirty="0" err="1"/>
              <a:t>Wumpus</a:t>
            </a:r>
            <a:r>
              <a:rPr lang="en-US" dirty="0"/>
              <a:t>, Pits and Gold so that the agent can navigate to Gold without falling prey to </a:t>
            </a:r>
            <a:r>
              <a:rPr lang="en-US" dirty="0" err="1"/>
              <a:t>Wumpus</a:t>
            </a:r>
            <a:r>
              <a:rPr lang="en-US" dirty="0"/>
              <a:t> or Pits</a:t>
            </a:r>
          </a:p>
          <a:p>
            <a:r>
              <a:rPr lang="en-US" dirty="0"/>
              <a:t>This would be agent’s knowledge for transition</a:t>
            </a:r>
          </a:p>
          <a:p>
            <a:r>
              <a:rPr lang="en-US" dirty="0"/>
              <a:t>Requires a configuration of the environment to do logical reasoning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05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Symbolic Notation</a:t>
            </a:r>
          </a:p>
          <a:p>
            <a:pPr lvl="1"/>
            <a:r>
              <a:rPr lang="en-US" dirty="0"/>
              <a:t>A = Agent</a:t>
            </a:r>
          </a:p>
          <a:p>
            <a:pPr lvl="1"/>
            <a:r>
              <a:rPr lang="en-US" dirty="0"/>
              <a:t>B = Breeze</a:t>
            </a:r>
          </a:p>
          <a:p>
            <a:pPr lvl="1"/>
            <a:r>
              <a:rPr lang="en-US" dirty="0"/>
              <a:t>G = Glitter, Gold</a:t>
            </a:r>
          </a:p>
          <a:p>
            <a:pPr lvl="1"/>
            <a:r>
              <a:rPr lang="en-US" dirty="0"/>
              <a:t>OK = Safe Square</a:t>
            </a:r>
          </a:p>
          <a:p>
            <a:pPr lvl="1"/>
            <a:r>
              <a:rPr lang="en-US" dirty="0"/>
              <a:t>P = Pit</a:t>
            </a:r>
          </a:p>
          <a:p>
            <a:pPr lvl="1"/>
            <a:r>
              <a:rPr lang="en-US" dirty="0"/>
              <a:t>S = Stench</a:t>
            </a:r>
          </a:p>
          <a:p>
            <a:pPr lvl="1"/>
            <a:r>
              <a:rPr lang="en-US" dirty="0"/>
              <a:t>V = Visited</a:t>
            </a:r>
          </a:p>
          <a:p>
            <a:pPr lvl="1"/>
            <a:r>
              <a:rPr lang="en-US" dirty="0"/>
              <a:t>W = </a:t>
            </a:r>
            <a:r>
              <a:rPr lang="en-US" dirty="0" err="1"/>
              <a:t>Wumpus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16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Percept 1: [None, None, None, None, None]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Action: Forward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15095"/>
            <a:ext cx="3480351" cy="3528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015095"/>
            <a:ext cx="3944445" cy="380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88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Percept 2: [None, Breeze, None, None, None]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Action: Move to 1, 2 (the other non-visited OK state)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981200"/>
            <a:ext cx="3278352" cy="326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58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Percept 3: [Stench, None, None, None, None]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Action: Move to [2, 2]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981200"/>
            <a:ext cx="3246820" cy="324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76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Agents: combine the current percept with the existing knowledge (percept history) and do logical reasoning in identifying state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58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Reasoning conducted or assessed according to available knowledge about the domain</a:t>
            </a:r>
          </a:p>
          <a:p>
            <a:endParaRPr lang="en-US" dirty="0"/>
          </a:p>
          <a:p>
            <a:r>
              <a:rPr lang="en-US" b="1" dirty="0"/>
              <a:t>Syntax</a:t>
            </a:r>
            <a:r>
              <a:rPr lang="en-US" dirty="0"/>
              <a:t>: Every sentence in our knowledge base are expressed according to a syntax of the representing language.</a:t>
            </a:r>
          </a:p>
          <a:p>
            <a:r>
              <a:rPr lang="en-US" dirty="0"/>
              <a:t>E.g., in Arithmetic, “x + y = 4” is a well-formed sentence, “xy+4=“ is not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62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Semantics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Semantics</a:t>
            </a:r>
            <a:r>
              <a:rPr lang="en-US" dirty="0"/>
              <a:t>: Meaning of sentence. They define the truth of a sentence according to a possible world.</a:t>
            </a:r>
          </a:p>
          <a:p>
            <a:r>
              <a:rPr lang="en-US" dirty="0"/>
              <a:t>E.g., in a world where x=2, y=2, “x + y = 4” is a true sentence, whereas in a world where x=1, y=1, the same sentence is not true</a:t>
            </a:r>
          </a:p>
          <a:p>
            <a:r>
              <a:rPr lang="en-US" dirty="0"/>
              <a:t>In standard Logic, every sentence has to be either True or False but cannot be in between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136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 Search Strategies, the states are represented as</a:t>
            </a:r>
          </a:p>
          <a:p>
            <a:pPr lvl="1"/>
            <a:r>
              <a:rPr lang="en-US" sz="1800" dirty="0"/>
              <a:t>Atomic representation</a:t>
            </a:r>
          </a:p>
          <a:p>
            <a:pPr lvl="1"/>
            <a:r>
              <a:rPr lang="en-US" sz="1800" dirty="0"/>
              <a:t>Treated as black box</a:t>
            </a:r>
          </a:p>
          <a:p>
            <a:pPr lvl="1"/>
            <a:r>
              <a:rPr lang="en-US" sz="1800" dirty="0"/>
              <a:t>Many factors are ignored, e.g., gas in car, money available for toll, etc.</a:t>
            </a:r>
          </a:p>
          <a:p>
            <a:pPr lvl="1"/>
            <a:endParaRPr lang="en-US" sz="1800" dirty="0"/>
          </a:p>
          <a:p>
            <a:endParaRPr lang="en-US" dirty="0"/>
          </a:p>
          <a:p>
            <a:r>
              <a:rPr lang="en-US" dirty="0"/>
              <a:t>To include more factors in our state representation, we have</a:t>
            </a:r>
          </a:p>
          <a:p>
            <a:pPr lvl="1"/>
            <a:r>
              <a:rPr lang="en-US" sz="1800" dirty="0"/>
              <a:t>Factored Representation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State-space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Model: </a:t>
            </a:r>
            <a:r>
              <a:rPr lang="en-US" dirty="0"/>
              <a:t>Any possible world. Not necessarily the reality. Any combination of assignment of truth values to sentences in our KB.</a:t>
            </a:r>
          </a:p>
          <a:p>
            <a:r>
              <a:rPr lang="en-US" dirty="0"/>
              <a:t>E.g., Two sentences S1 and S2 in our KB. </a:t>
            </a:r>
          </a:p>
          <a:p>
            <a:r>
              <a:rPr lang="en-US" dirty="0"/>
              <a:t>Possible models: m1: {S1: True, S2: True}, m2: {S1: False, S2: True}, m3: {S1:True, S2: False}, m4: {S1:False, S2:False}</a:t>
            </a:r>
          </a:p>
          <a:p>
            <a:r>
              <a:rPr lang="en-US" dirty="0"/>
              <a:t>S1 is true in m1, m3 </a:t>
            </a:r>
            <a:r>
              <a:rPr lang="en-US" dirty="0">
                <a:sym typeface="Wingdings"/>
              </a:rPr>
              <a:t> m1 satisfies S1 or m3 satisfies S1</a:t>
            </a:r>
          </a:p>
          <a:p>
            <a:r>
              <a:rPr lang="en-US" dirty="0">
                <a:sym typeface="Wingdings"/>
              </a:rPr>
              <a:t>M(S1) is set of models that satisfy S1, i.e., [m1, m3]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7803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Entailment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Logical Reasoning: Logical entailment between sentences, i.e., a sentence follows from another sentence</a:t>
                </a:r>
              </a:p>
              <a:p>
                <a:r>
                  <a:rPr lang="en-US" dirty="0"/>
                  <a:t>X      Y , it means that sentence X entails the sentence Y</a:t>
                </a:r>
              </a:p>
              <a:p>
                <a:r>
                  <a:rPr lang="en-US" dirty="0"/>
                  <a:t>In every model where X is true, Y is also true</a:t>
                </a:r>
              </a:p>
              <a:p>
                <a:r>
                  <a:rPr lang="en-US" dirty="0"/>
                  <a:t>X      Y if and only if M(X)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en-US" dirty="0"/>
                  <a:t> M(Y)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r="-18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209800"/>
            <a:ext cx="279400" cy="33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2930790"/>
            <a:ext cx="2794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0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Entailment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Example: In </a:t>
            </a:r>
            <a:r>
              <a:rPr lang="en-US" dirty="0" err="1"/>
              <a:t>Wumpus</a:t>
            </a:r>
            <a:r>
              <a:rPr lang="en-US" dirty="0"/>
              <a:t> World, the agent is in [2,1] and detected a breeze</a:t>
            </a:r>
          </a:p>
          <a:p>
            <a:r>
              <a:rPr lang="en-US" dirty="0"/>
              <a:t>The agent is interested in squares [1, 2], [2, 2], [3, 1] for next move.</a:t>
            </a:r>
          </a:p>
          <a:p>
            <a:r>
              <a:rPr lang="en-US" dirty="0"/>
              <a:t>Now, each square might or might not contain a pit (total 2</a:t>
            </a:r>
            <a:r>
              <a:rPr lang="en-US" baseline="30000" dirty="0"/>
              <a:t>3</a:t>
            </a:r>
            <a:r>
              <a:rPr lang="en-US" dirty="0"/>
              <a:t> = 8 possible models)</a:t>
            </a:r>
          </a:p>
          <a:p>
            <a:r>
              <a:rPr lang="en-US" dirty="0"/>
              <a:t>Our KB tells us that in [1, 1] we didn’t receive a breeze and hence [2, 1] doesn’t have a pit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80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Entailment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5314461" cy="2728913"/>
              </a:xfrm>
            </p:spPr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= “There is no pit in [1, 2</a:t>
                </a:r>
                <a:r>
                  <a:rPr lang="en-US" dirty="0"/>
                  <a:t>]”</a:t>
                </a:r>
              </a:p>
              <a:p>
                <a:r>
                  <a:rPr lang="en-US" dirty="0"/>
                  <a:t>In every model, where KB is true,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also true</a:t>
                </a:r>
              </a:p>
              <a:p>
                <a:r>
                  <a:rPr lang="en-US" dirty="0"/>
                  <a:t>Hence, KB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M(KB)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</m:oMath>
                </a14:m>
                <a:r>
                  <a:rPr lang="en-US" dirty="0"/>
                  <a:t> 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r>
                  <a:rPr lang="en-US" dirty="0"/>
                  <a:t>Model Checking: This enumeration of all models to verify logical inference (entailment) is called Model Checking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5314461" cy="2728913"/>
              </a:xfrm>
              <a:blipFill rotWithShape="0">
                <a:blip r:embed="rId2"/>
                <a:stretch>
                  <a:fillRect l="-803" t="-2237" r="-1032" b="-2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362200"/>
            <a:ext cx="279400" cy="33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773289"/>
            <a:ext cx="4597165" cy="352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82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Entailment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= “There is no pit in </a:t>
                </a:r>
                <a:r>
                  <a:rPr lang="en-US" dirty="0"/>
                  <a:t>[2, </a:t>
                </a:r>
                <a:r>
                  <a:rPr lang="en-US" dirty="0"/>
                  <a:t>2</a:t>
                </a:r>
                <a:r>
                  <a:rPr lang="en-US" dirty="0"/>
                  <a:t>]”</a:t>
                </a:r>
              </a:p>
              <a:p>
                <a:endParaRPr lang="en-US" dirty="0"/>
              </a:p>
              <a:p>
                <a:r>
                  <a:rPr lang="en-US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true in models where KB is not true</a:t>
                </a:r>
              </a:p>
              <a:p>
                <a:endParaRPr lang="en-US" dirty="0"/>
              </a:p>
              <a:p>
                <a:r>
                  <a:rPr lang="en-US" dirty="0"/>
                  <a:t>Hence, KB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124200"/>
            <a:ext cx="317500" cy="381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39" y="1756356"/>
            <a:ext cx="4508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56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– Entailment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Sound </a:t>
            </a:r>
            <a:r>
              <a:rPr lang="en-US" dirty="0"/>
              <a:t>– An inference algorithm that derives only entailed sentences</a:t>
            </a:r>
          </a:p>
          <a:p>
            <a:pPr lvl="1"/>
            <a:r>
              <a:rPr lang="en-US" sz="1800" dirty="0"/>
              <a:t>E.g., Model Checking is a sound inference procedure</a:t>
            </a:r>
          </a:p>
          <a:p>
            <a:pPr lvl="1"/>
            <a:endParaRPr lang="en-US" sz="1800" dirty="0"/>
          </a:p>
          <a:p>
            <a:r>
              <a:rPr lang="en-US" b="1" dirty="0"/>
              <a:t>Completeness – </a:t>
            </a:r>
            <a:r>
              <a:rPr lang="en-US" dirty="0"/>
              <a:t>An inference algorithm is complete if it can derive any sentence that is entailed</a:t>
            </a:r>
          </a:p>
          <a:p>
            <a:endParaRPr lang="en-US" i="1" dirty="0"/>
          </a:p>
          <a:p>
            <a:r>
              <a:rPr lang="en-US" i="1" dirty="0"/>
              <a:t>If KB is true, any sentence derived using Sound inference procedure is also true in real world.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0238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- Grounding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Grounding</a:t>
            </a:r>
            <a:r>
              <a:rPr lang="en-US" dirty="0"/>
              <a:t> – connection between logical reasoning and real environment in which agent exists</a:t>
            </a:r>
          </a:p>
          <a:p>
            <a:r>
              <a:rPr lang="en-US" dirty="0"/>
              <a:t>How do we know that KB is true in the real world?</a:t>
            </a:r>
          </a:p>
          <a:p>
            <a:r>
              <a:rPr lang="en-US" dirty="0"/>
              <a:t>Agent’s sensors create the connection</a:t>
            </a:r>
          </a:p>
          <a:p>
            <a:r>
              <a:rPr lang="en-US" dirty="0"/>
              <a:t>Agent creates sentence from percept (e.g., smell in </a:t>
            </a:r>
            <a:r>
              <a:rPr lang="en-US" dirty="0" err="1"/>
              <a:t>wumpus</a:t>
            </a:r>
            <a:r>
              <a:rPr lang="en-US" dirty="0"/>
              <a:t> world)</a:t>
            </a:r>
          </a:p>
          <a:p>
            <a:r>
              <a:rPr lang="en-US" dirty="0"/>
              <a:t>This sentence when stored in Knowledge base will be true in real world</a:t>
            </a:r>
          </a:p>
          <a:p>
            <a:r>
              <a:rPr lang="en-US" dirty="0"/>
              <a:t>However, the existing Knowledge Base’s sentences like “</a:t>
            </a:r>
            <a:r>
              <a:rPr lang="en-US" dirty="0" err="1"/>
              <a:t>Wumpus</a:t>
            </a:r>
            <a:r>
              <a:rPr lang="en-US" dirty="0"/>
              <a:t> cause smell in adjacent squares” is not a direct representation of percept but is a general rule. Such rules can be learned.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40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A simple representation language for building knowledge-based agents</a:t>
            </a:r>
          </a:p>
          <a:p>
            <a:endParaRPr lang="en-US" dirty="0"/>
          </a:p>
          <a:p>
            <a:r>
              <a:rPr lang="en-US" b="1" dirty="0"/>
              <a:t>Proposition Symbol – </a:t>
            </a:r>
            <a:r>
              <a:rPr lang="en-US" dirty="0"/>
              <a:t>A symbol that stands for a proposition.</a:t>
            </a:r>
          </a:p>
          <a:p>
            <a:r>
              <a:rPr lang="en-US" dirty="0"/>
              <a:t>E.g., W</a:t>
            </a:r>
            <a:r>
              <a:rPr lang="en-US" baseline="-25000" dirty="0"/>
              <a:t>1,3</a:t>
            </a:r>
            <a:r>
              <a:rPr lang="en-US" dirty="0"/>
              <a:t> – “</a:t>
            </a:r>
            <a:r>
              <a:rPr lang="en-US" dirty="0" err="1"/>
              <a:t>Wumpus</a:t>
            </a:r>
            <a:r>
              <a:rPr lang="en-US" dirty="0"/>
              <a:t> in [1,3]” is a proposition and W</a:t>
            </a:r>
            <a:r>
              <a:rPr lang="en-US" baseline="-25000" dirty="0"/>
              <a:t>1,3</a:t>
            </a:r>
            <a:r>
              <a:rPr lang="en-US" dirty="0"/>
              <a:t> is the symbol</a:t>
            </a:r>
          </a:p>
          <a:p>
            <a:r>
              <a:rPr lang="en-US" dirty="0"/>
              <a:t>Proposition can be true or false</a:t>
            </a:r>
          </a:p>
          <a:p>
            <a:r>
              <a:rPr lang="en-US" dirty="0"/>
              <a:t>Usually represented with uppercase letter and may contain other letters or subscripts. E.g., P, Q, R, W</a:t>
            </a:r>
            <a:r>
              <a:rPr lang="en-US" baseline="-25000" dirty="0"/>
              <a:t>1,3</a:t>
            </a:r>
            <a:r>
              <a:rPr lang="en-US" dirty="0"/>
              <a:t>, North</a:t>
            </a:r>
          </a:p>
          <a:p>
            <a:r>
              <a:rPr lang="en-US" dirty="0"/>
              <a:t>Two proposition symbols have fixed meaning</a:t>
            </a:r>
          </a:p>
          <a:p>
            <a:pPr lvl="1"/>
            <a:r>
              <a:rPr lang="en-US" sz="1800" dirty="0"/>
              <a:t>True – always true proposition</a:t>
            </a:r>
          </a:p>
          <a:p>
            <a:pPr lvl="1"/>
            <a:r>
              <a:rPr lang="en-US" sz="1800" dirty="0"/>
              <a:t>False – always false proposition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234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Syntax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Syntax – Defines the language for allowable sentences</a:t>
            </a:r>
          </a:p>
          <a:p>
            <a:r>
              <a:rPr lang="en-US" dirty="0"/>
              <a:t>Atomic Sentence – consist of a single propositional symbol</a:t>
            </a:r>
          </a:p>
          <a:p>
            <a:r>
              <a:rPr lang="en-US" dirty="0"/>
              <a:t>Complex Sentence – Constructed from atomic sentences using parenthesis and logical connectives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3883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Logical connectives. There are five connectives</a:t>
                </a:r>
              </a:p>
              <a:p>
                <a:endParaRPr lang="en-US" i="1" dirty="0">
                  <a:latin typeface="Helvetica" panose="020B0500000000000000" pitchFamily="34" charset="0"/>
                  <a:ea typeface="Cambria Math" charset="0"/>
                  <a:cs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(not) – A sentence like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1,3 </a:t>
                </a:r>
                <a:r>
                  <a:rPr lang="en-US" dirty="0">
                    <a:latin typeface="Helvetica" panose="020B0500000000000000" pitchFamily="34" charset="0"/>
                  </a:rPr>
                  <a:t> is the negation of 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1,3</a:t>
                </a:r>
                <a:r>
                  <a:rPr lang="en-US" dirty="0">
                    <a:latin typeface="Helvetica" panose="020B0500000000000000" pitchFamily="34" charset="0"/>
                  </a:rPr>
                  <a:t> . A literal is either an atomic sentence (positive literal) or a negated atomic sentence (negative literal)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(and) – Used in AND combination of sentences, i.e., 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3,1</a:t>
                </a:r>
                <a:r>
                  <a:rPr lang="en-US" dirty="0">
                    <a:latin typeface="Helvetica" panose="020B0500000000000000" pitchFamily="34" charset="0"/>
                  </a:rPr>
                  <a:t> . It is called a </a:t>
                </a:r>
                <a:r>
                  <a:rPr lang="en-US" b="1" dirty="0">
                    <a:latin typeface="Helvetica" panose="020B0500000000000000" pitchFamily="34" charset="0"/>
                  </a:rPr>
                  <a:t>conjunction</a:t>
                </a:r>
                <a:r>
                  <a:rPr lang="en-US" dirty="0">
                    <a:latin typeface="Helvetica" panose="020B0500000000000000" pitchFamily="34" charset="0"/>
                  </a:rPr>
                  <a:t> and its parts are called </a:t>
                </a:r>
                <a:r>
                  <a:rPr lang="en-US" b="1" dirty="0">
                    <a:latin typeface="Helvetica" panose="020B0500000000000000" pitchFamily="34" charset="0"/>
                  </a:rPr>
                  <a:t>conjuncts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b="1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(or) – Used in OR combination of sentences, i.e., 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3,1</a:t>
                </a:r>
                <a:r>
                  <a:rPr lang="en-US" dirty="0">
                    <a:latin typeface="Helvetica" panose="020B0500000000000000" pitchFamily="34" charset="0"/>
                  </a:rPr>
                  <a:t> . It is called a </a:t>
                </a:r>
                <a:r>
                  <a:rPr lang="en-US" b="1" dirty="0">
                    <a:latin typeface="Helvetica" panose="020B0500000000000000" pitchFamily="34" charset="0"/>
                  </a:rPr>
                  <a:t>disjunction </a:t>
                </a:r>
                <a:r>
                  <a:rPr lang="en-US" dirty="0">
                    <a:latin typeface="Helvetica" panose="020B0500000000000000" pitchFamily="34" charset="0"/>
                  </a:rPr>
                  <a:t>and its parts are called </a:t>
                </a:r>
                <a:r>
                  <a:rPr lang="en-US" b="1" dirty="0" err="1">
                    <a:latin typeface="Helvetica" panose="020B0500000000000000" pitchFamily="34" charset="0"/>
                  </a:rPr>
                  <a:t>disjuncts</a:t>
                </a:r>
                <a:endParaRPr lang="en-US" b="1" dirty="0">
                  <a:latin typeface="Helvetica" panose="020B0500000000000000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b="1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(implies) – A sentence such as (W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3,1</a:t>
                </a:r>
                <a:r>
                  <a:rPr lang="en-US" dirty="0">
                    <a:latin typeface="Helvetica" panose="020B0500000000000000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b="1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2,2</a:t>
                </a:r>
                <a:r>
                  <a:rPr lang="en-US" dirty="0">
                    <a:latin typeface="Helvetica" panose="020B0500000000000000" pitchFamily="34" charset="0"/>
                  </a:rPr>
                  <a:t> is called an </a:t>
                </a:r>
                <a:r>
                  <a:rPr lang="en-US" b="1" dirty="0">
                    <a:latin typeface="Helvetica" panose="020B0500000000000000" pitchFamily="34" charset="0"/>
                  </a:rPr>
                  <a:t>implication</a:t>
                </a:r>
                <a:r>
                  <a:rPr lang="en-US" dirty="0">
                    <a:latin typeface="Helvetica" panose="020B0500000000000000" pitchFamily="34" charset="0"/>
                  </a:rPr>
                  <a:t> (or conditional). Its premise (antecedent) is LHS and its conclusion (consequent) is RHS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b="1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(if and only if) – A sentence like </a:t>
                </a:r>
                <a:r>
                  <a:rPr lang="en-US" dirty="0">
                    <a:latin typeface="Helvetica" panose="020B0500000000000000" pitchFamily="34" charset="0"/>
                  </a:rPr>
                  <a:t>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1,3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b="1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W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2,2 </a:t>
                </a:r>
                <a:r>
                  <a:rPr lang="en-US" dirty="0">
                    <a:latin typeface="Helvetica" panose="020B0500000000000000" pitchFamily="34" charset="0"/>
                  </a:rPr>
                  <a:t>is a </a:t>
                </a:r>
                <a:r>
                  <a:rPr lang="en-US" b="1" dirty="0" err="1">
                    <a:latin typeface="Helvetica" panose="020B0500000000000000" pitchFamily="34" charset="0"/>
                  </a:rPr>
                  <a:t>biconditional</a:t>
                </a:r>
                <a:endParaRPr lang="en-US" b="1" dirty="0">
                  <a:latin typeface="Helvetica" panose="020B0500000000000000" pitchFamily="34" charset="0"/>
                </a:endParaRPr>
              </a:p>
              <a:p>
                <a:endParaRPr lang="en-US" b="1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r="-120" b="-34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6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Factored Representation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Each state will be represented with</a:t>
            </a:r>
          </a:p>
          <a:p>
            <a:pPr lvl="1"/>
            <a:r>
              <a:rPr lang="en-US" dirty="0"/>
              <a:t>Factors</a:t>
            </a:r>
          </a:p>
          <a:p>
            <a:pPr lvl="1"/>
            <a:r>
              <a:rPr lang="en-US" dirty="0"/>
              <a:t>Each factor can be a Boolean or real-valued variable</a:t>
            </a:r>
          </a:p>
          <a:p>
            <a:pPr lvl="1"/>
            <a:r>
              <a:rPr lang="en-US" dirty="0"/>
              <a:t>E.g., City Arad can now be represented as</a:t>
            </a:r>
          </a:p>
          <a:p>
            <a:pPr lvl="1"/>
            <a:r>
              <a:rPr lang="en-US" dirty="0"/>
              <a:t>{“</a:t>
            </a:r>
            <a:r>
              <a:rPr lang="en-US" dirty="0" err="1"/>
              <a:t>lat</a:t>
            </a:r>
            <a:r>
              <a:rPr lang="en-US" dirty="0"/>
              <a:t>”: 46.1866, “</a:t>
            </a:r>
            <a:r>
              <a:rPr lang="en-US" dirty="0" err="1"/>
              <a:t>lon</a:t>
            </a:r>
            <a:r>
              <a:rPr lang="en-US" dirty="0"/>
              <a:t>”: 21.3123, “</a:t>
            </a:r>
            <a:r>
              <a:rPr lang="en-US" dirty="0" err="1"/>
              <a:t>has_gas_till_next_station</a:t>
            </a:r>
            <a:r>
              <a:rPr lang="en-US" dirty="0"/>
              <a:t>”: yes}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823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Syntax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Operator Precedence: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ea typeface="Cambria Math" charset="0"/>
                    <a:cs typeface="Cambria Math" charset="0"/>
                  </a:rPr>
                  <a:t>In ambiguous sentences like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n-US" dirty="0"/>
                  <a:t>,  resolution is done using precedence, such that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</m:nary>
                  </m:oMath>
                </a14:m>
                <a:r>
                  <a:rPr lang="en-US" dirty="0"/>
                  <a:t> rather than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A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r="-468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853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Semantics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Semantics defines the rules for determining the truth of a sentence w.r.t a particular model</a:t>
            </a:r>
          </a:p>
          <a:p>
            <a:r>
              <a:rPr lang="en-US" dirty="0"/>
              <a:t>E.g., sentences in knowledge base are {P1, P2, P3}, a possible model</a:t>
            </a:r>
          </a:p>
          <a:p>
            <a:r>
              <a:rPr lang="en-US" dirty="0"/>
              <a:t>m1 = {P1 = false, P2 = true, P3 = false}, a model provides truth values for proposition symbols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3025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Semantics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Semantics must specify how to compute the truth value of any sentence, given a model</a:t>
            </a:r>
          </a:p>
          <a:p>
            <a:pPr lvl="1"/>
            <a:r>
              <a:rPr lang="en-US" sz="1800" dirty="0"/>
              <a:t>Compute the truth of atomic sentences and</a:t>
            </a:r>
          </a:p>
          <a:p>
            <a:pPr lvl="1"/>
            <a:r>
              <a:rPr lang="en-US" sz="1800" dirty="0"/>
              <a:t>Compute the truth of sentences formed with five connectives</a:t>
            </a:r>
          </a:p>
          <a:p>
            <a:pPr lvl="1"/>
            <a:endParaRPr lang="en-US" sz="1800" dirty="0"/>
          </a:p>
          <a:p>
            <a:r>
              <a:rPr lang="en-US" dirty="0"/>
              <a:t>The truth of atomic sentences is given by the model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157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Semantics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For complex sentences, we can do recursive evaluation using truth table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1, 2</m:t>
                        </m:r>
                      </m:sub>
                    </m:sSub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2,2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⋁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evaluated in m1 gives</a:t>
                </a:r>
              </a:p>
              <a:p>
                <a:r>
                  <a:rPr lang="en-US" i="1" dirty="0"/>
                  <a:t>true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i="1" dirty="0"/>
                  <a:t> (false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i="1" dirty="0"/>
                  <a:t> true) = </a:t>
                </a:r>
                <a:r>
                  <a:rPr lang="en-US" i="1" dirty="0"/>
                  <a:t>true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/>
                  <a:t>(true) = true</a:t>
                </a:r>
                <a:endParaRPr lang="en-US" i="1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147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00" y="2050257"/>
            <a:ext cx="92329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985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Example KB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simple KB for </a:t>
            </a:r>
            <a:r>
              <a:rPr lang="en-US" dirty="0" err="1"/>
              <a:t>wumpus</a:t>
            </a:r>
            <a:r>
              <a:rPr lang="en-US" dirty="0"/>
              <a:t> world.</a:t>
            </a:r>
          </a:p>
          <a:p>
            <a:r>
              <a:rPr lang="en-US" dirty="0"/>
              <a:t>For each [x, y] location</a:t>
            </a:r>
          </a:p>
          <a:p>
            <a:r>
              <a:rPr lang="en-US" dirty="0" err="1"/>
              <a:t>P</a:t>
            </a:r>
            <a:r>
              <a:rPr lang="en-US" baseline="-25000" dirty="0" err="1"/>
              <a:t>x,y</a:t>
            </a:r>
            <a:r>
              <a:rPr lang="en-US" dirty="0"/>
              <a:t> is true if there is a pit in [x, y]</a:t>
            </a:r>
          </a:p>
          <a:p>
            <a:r>
              <a:rPr lang="en-US" dirty="0" err="1"/>
              <a:t>W</a:t>
            </a:r>
            <a:r>
              <a:rPr lang="en-US" baseline="-25000" dirty="0" err="1"/>
              <a:t>x,y</a:t>
            </a:r>
            <a:r>
              <a:rPr lang="en-US" dirty="0"/>
              <a:t> is true if there is a </a:t>
            </a:r>
            <a:r>
              <a:rPr lang="en-US" dirty="0" err="1"/>
              <a:t>wumpus</a:t>
            </a:r>
            <a:r>
              <a:rPr lang="en-US" dirty="0"/>
              <a:t> in [x, y]</a:t>
            </a:r>
          </a:p>
          <a:p>
            <a:r>
              <a:rPr lang="en-US" dirty="0" err="1"/>
              <a:t>B</a:t>
            </a:r>
            <a:r>
              <a:rPr lang="en-US" baseline="-25000" dirty="0" err="1"/>
              <a:t>x,y</a:t>
            </a:r>
            <a:r>
              <a:rPr lang="en-US" dirty="0"/>
              <a:t> is true if agent perceives a breeze in [x, y]</a:t>
            </a:r>
          </a:p>
          <a:p>
            <a:r>
              <a:rPr lang="en-US" dirty="0" err="1"/>
              <a:t>S</a:t>
            </a:r>
            <a:r>
              <a:rPr lang="en-US" baseline="-25000" dirty="0" err="1"/>
              <a:t>x,y</a:t>
            </a:r>
            <a:r>
              <a:rPr lang="en-US" dirty="0"/>
              <a:t> is true if agent perceives a stench in [x, y]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7117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– Example KB 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Each sentence will be denoted as </a:t>
                </a:r>
                <a:r>
                  <a:rPr lang="en-US" dirty="0" err="1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 err="1">
                    <a:latin typeface="Helvetica" panose="020B0500000000000000" pitchFamily="34" charset="0"/>
                  </a:rPr>
                  <a:t>i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 so that we can refer to them</a:t>
                </a: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</a:t>
                </a:r>
                <a:r>
                  <a:rPr lang="en-US" dirty="0">
                    <a:latin typeface="Helvetica" panose="020B0500000000000000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endParaRPr lang="en-US" dirty="0">
                  <a:latin typeface="Helvetica" panose="020B0500000000000000" pitchFamily="34" charset="0"/>
                </a:endParaRP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</a:t>
                </a:r>
                <a:r>
                  <a:rPr lang="en-US" dirty="0">
                    <a:latin typeface="Helvetica" panose="020B0500000000000000" pitchFamily="34" charset="0"/>
                  </a:rPr>
                  <a:t> :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</a:t>
                </a:r>
                <a:r>
                  <a:rPr lang="en-US" dirty="0">
                    <a:latin typeface="Helvetica" panose="020B0500000000000000" pitchFamily="34" charset="0"/>
                  </a:rPr>
                  <a:t> :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,1 </a:t>
                </a:r>
                <a:r>
                  <a:rPr lang="en-US" dirty="0">
                    <a:latin typeface="Helvetica" panose="020B0500000000000000" pitchFamily="34" charset="0"/>
                  </a:rPr>
                  <a:t>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4</a:t>
                </a:r>
                <a:r>
                  <a:rPr lang="en-US" dirty="0">
                    <a:latin typeface="Helvetica" panose="020B0500000000000000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5</a:t>
                </a:r>
                <a:r>
                  <a:rPr lang="en-US" dirty="0">
                    <a:latin typeface="Helvetica" panose="020B0500000000000000" pitchFamily="34" charset="0"/>
                  </a:rPr>
                  <a:t> :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endParaRPr lang="en-US" baseline="-25000" dirty="0">
                  <a:latin typeface="Helvetica" panose="020B0500000000000000" pitchFamily="34" charset="0"/>
                </a:endParaRP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6971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 (PL) – Inference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𝐾𝐵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⊨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Given our example KB, can we infer a sentence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P</a:t>
                </a:r>
                <a:r>
                  <a:rPr lang="en-US" baseline="-25000" dirty="0"/>
                  <a:t>1,2</a:t>
                </a:r>
                <a:r>
                  <a:rPr lang="en-US" dirty="0"/>
                  <a:t> entailed by our KB?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34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828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Model Checking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Model-checking</a:t>
                </a:r>
              </a:p>
              <a:p>
                <a:r>
                  <a:rPr lang="en-US" i="1" dirty="0">
                    <a:latin typeface="Helvetica" panose="020B0500000000000000" pitchFamily="34" charset="0"/>
                  </a:rPr>
                  <a:t>Step 1</a:t>
                </a:r>
                <a:r>
                  <a:rPr lang="en-US" dirty="0">
                    <a:latin typeface="Helvetica" panose="020B0500000000000000" pitchFamily="34" charset="0"/>
                  </a:rPr>
                  <a:t>: Get relevant Propositional symbols from our KB,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,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,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,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,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,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2,2</a:t>
                </a:r>
                <a:r>
                  <a:rPr lang="en-US" dirty="0">
                    <a:latin typeface="Helvetica" panose="020B0500000000000000" pitchFamily="34" charset="0"/>
                  </a:rPr>
                  <a:t>,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3,1 </a:t>
                </a:r>
                <a:r>
                  <a:rPr lang="en-US" dirty="0">
                    <a:latin typeface="Helvetica" panose="020B0500000000000000" pitchFamily="34" charset="0"/>
                  </a:rPr>
                  <a:t>. With 7 symbols, we would have 2</a:t>
                </a:r>
                <a:r>
                  <a:rPr lang="en-US" baseline="30000" dirty="0">
                    <a:latin typeface="Helvetica" panose="020B0500000000000000" pitchFamily="34" charset="0"/>
                  </a:rPr>
                  <a:t>7</a:t>
                </a:r>
                <a:r>
                  <a:rPr lang="en-US" dirty="0">
                    <a:latin typeface="Helvetica" panose="020B0500000000000000" pitchFamily="34" charset="0"/>
                  </a:rPr>
                  <a:t> = 128 possible models.</a:t>
                </a:r>
              </a:p>
              <a:p>
                <a:r>
                  <a:rPr lang="en-US" i="1" dirty="0">
                    <a:latin typeface="Helvetica" panose="020B0500000000000000" pitchFamily="34" charset="0"/>
                  </a:rPr>
                  <a:t>Step 2</a:t>
                </a:r>
                <a:r>
                  <a:rPr lang="en-US" dirty="0">
                    <a:latin typeface="Helvetica" panose="020B0500000000000000" pitchFamily="34" charset="0"/>
                  </a:rPr>
                  <a:t>: Enumerate all models with combination of truth values to propositional symbols</a:t>
                </a:r>
              </a:p>
              <a:p>
                <a:r>
                  <a:rPr lang="en-US" i="1" dirty="0">
                    <a:latin typeface="Helvetica" panose="020B0500000000000000" pitchFamily="34" charset="0"/>
                  </a:rPr>
                  <a:t>Step 3</a:t>
                </a:r>
                <a:r>
                  <a:rPr lang="en-US" dirty="0">
                    <a:latin typeface="Helvetica" panose="020B0500000000000000" pitchFamily="34" charset="0"/>
                  </a:rPr>
                  <a:t>: In all the models, find those models where KB is true, i.e., every sentence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</a:t>
                </a:r>
                <a:r>
                  <a:rPr lang="en-US" dirty="0">
                    <a:latin typeface="Helvetica" panose="020B0500000000000000" pitchFamily="34" charset="0"/>
                  </a:rPr>
                  <a:t>,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</a:t>
                </a:r>
                <a:r>
                  <a:rPr lang="en-US" dirty="0">
                    <a:latin typeface="Helvetica" panose="020B0500000000000000" pitchFamily="34" charset="0"/>
                  </a:rPr>
                  <a:t>,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3</a:t>
                </a:r>
                <a:r>
                  <a:rPr lang="en-US" dirty="0">
                    <a:latin typeface="Helvetica" panose="020B0500000000000000" pitchFamily="34" charset="0"/>
                  </a:rPr>
                  <a:t>,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4</a:t>
                </a:r>
                <a:r>
                  <a:rPr lang="en-US" dirty="0">
                    <a:latin typeface="Helvetica" panose="020B0500000000000000" pitchFamily="34" charset="0"/>
                  </a:rPr>
                  <a:t>,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5</a:t>
                </a:r>
                <a:r>
                  <a:rPr lang="en-US" dirty="0">
                    <a:latin typeface="Helvetica" panose="020B0500000000000000" pitchFamily="34" charset="0"/>
                  </a:rPr>
                  <a:t> are true</a:t>
                </a:r>
              </a:p>
              <a:p>
                <a:r>
                  <a:rPr lang="en-US" i="1" dirty="0">
                    <a:latin typeface="Helvetica" panose="020B0500000000000000" pitchFamily="34" charset="0"/>
                  </a:rPr>
                  <a:t>Step 4</a:t>
                </a:r>
                <a:r>
                  <a:rPr lang="en-US" dirty="0">
                    <a:latin typeface="Helvetica" panose="020B0500000000000000" pitchFamily="34" charset="0"/>
                  </a:rPr>
                  <a:t>: In those models where KB is true, find if query sentence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is true</a:t>
                </a:r>
              </a:p>
              <a:p>
                <a:r>
                  <a:rPr lang="en-US" i="1" dirty="0">
                    <a:latin typeface="Helvetica" panose="020B0500000000000000" pitchFamily="34" charset="0"/>
                  </a:rPr>
                  <a:t>Step 5</a:t>
                </a:r>
                <a:r>
                  <a:rPr lang="en-US" dirty="0">
                    <a:latin typeface="Helvetica" panose="020B0500000000000000" pitchFamily="34" charset="0"/>
                  </a:rPr>
                  <a:t>: If query sentence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 </a:t>
                </a:r>
                <a:r>
                  <a:rPr lang="en-US" dirty="0">
                    <a:latin typeface="Helvetica" panose="020B0500000000000000" pitchFamily="34" charset="0"/>
                  </a:rPr>
                  <a:t> is true in all models where KB is true, then it entails, otherwise it won’t</a:t>
                </a: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3356" r="-660" b="-24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125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Model Checking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339" y="1634068"/>
            <a:ext cx="9194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31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Model Checking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three models, KB is true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/>
                  <a:t>P</a:t>
                </a:r>
                <a:r>
                  <a:rPr lang="en-US" sz="1800" baseline="-25000" dirty="0"/>
                  <a:t>1,2 </a:t>
                </a:r>
                <a:r>
                  <a:rPr lang="en-US" sz="1800" dirty="0"/>
                  <a:t> is true in all three of those models,</a:t>
                </a:r>
              </a:p>
              <a:p>
                <a:pPr lvl="1"/>
                <a:r>
                  <a:rPr lang="en-US" sz="1800" dirty="0"/>
                  <a:t>hence,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/>
                  <a:t>P</a:t>
                </a:r>
                <a:r>
                  <a:rPr lang="en-US" sz="1800" baseline="-25000" dirty="0"/>
                  <a:t>1,2</a:t>
                </a:r>
                <a:r>
                  <a:rPr lang="en-US" sz="1800" dirty="0"/>
                  <a:t> is entailed from KB, i.e.,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/>
                  <a:t>P</a:t>
                </a:r>
                <a:r>
                  <a:rPr lang="en-US" sz="1800" baseline="-25000" dirty="0"/>
                  <a:t>1,2</a:t>
                </a:r>
                <a:r>
                  <a:rPr lang="en-US" sz="1800" dirty="0"/>
                  <a:t> is true</a:t>
                </a:r>
              </a:p>
              <a:p>
                <a:pPr lvl="1"/>
                <a:r>
                  <a:rPr lang="en-US" sz="1800" dirty="0"/>
                  <a:t>There is no pit in [1, 2]</a:t>
                </a:r>
              </a:p>
              <a:p>
                <a:pPr lvl="1"/>
                <a:r>
                  <a:rPr lang="en-US" sz="1800" dirty="0"/>
                  <a:t>P</a:t>
                </a:r>
                <a:r>
                  <a:rPr lang="en-US" sz="1800" baseline="-25000" dirty="0"/>
                  <a:t>2,2</a:t>
                </a:r>
                <a:r>
                  <a:rPr lang="en-US" sz="1800" dirty="0"/>
                  <a:t> is true in two of the three models and false in one, so we cannot infer if there is a pit in [2,2] based on our simple KB</a:t>
                </a:r>
              </a:p>
              <a:p>
                <a:pPr lvl="1"/>
                <a:endParaRPr lang="en-US" sz="1800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3941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Factored Representation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Why do we need Factored representation</a:t>
            </a:r>
          </a:p>
          <a:p>
            <a:pPr lvl="1"/>
            <a:r>
              <a:rPr lang="en-US" sz="1800" dirty="0"/>
              <a:t>To reason about steps</a:t>
            </a:r>
          </a:p>
          <a:p>
            <a:pPr lvl="1"/>
            <a:r>
              <a:rPr lang="en-US" sz="1800" dirty="0"/>
              <a:t>To learn new knowledge about the environment</a:t>
            </a:r>
          </a:p>
          <a:p>
            <a:pPr lvl="1"/>
            <a:r>
              <a:rPr lang="en-US" sz="1800" dirty="0"/>
              <a:t>To adapt to changes to the existing knowledge</a:t>
            </a:r>
          </a:p>
          <a:p>
            <a:pPr lvl="1"/>
            <a:r>
              <a:rPr lang="en-US" sz="1800" dirty="0"/>
              <a:t>Accept new tasks in the form of explicit goals</a:t>
            </a:r>
          </a:p>
          <a:p>
            <a:pPr lvl="1"/>
            <a:r>
              <a:rPr lang="en-US" sz="1800" dirty="0"/>
              <a:t>To overcome partial observability of environment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E.g., Arad to Bucharest via Sibiu</a:t>
            </a:r>
          </a:p>
          <a:p>
            <a:pPr lvl="1"/>
            <a:r>
              <a:rPr lang="en-US" sz="1800" dirty="0"/>
              <a:t>If Sibiu has road blocked, then the agent should take a different path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i.e., to build Knowledge-based Agents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3634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Model Checking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Model checking algorithm</a:t>
                </a:r>
              </a:p>
              <a:p>
                <a:pPr lvl="1"/>
                <a:r>
                  <a:rPr lang="en-US" dirty="0"/>
                  <a:t>If KB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contain </a:t>
                </a:r>
                <a:r>
                  <a:rPr lang="en-US" i="1" dirty="0"/>
                  <a:t>n</a:t>
                </a:r>
                <a:r>
                  <a:rPr lang="en-US" dirty="0"/>
                  <a:t> symbols, then there will be 2</a:t>
                </a:r>
                <a:r>
                  <a:rPr lang="en-US" baseline="30000" dirty="0"/>
                  <a:t>n</a:t>
                </a:r>
                <a:r>
                  <a:rPr lang="en-US" dirty="0"/>
                  <a:t> models</a:t>
                </a:r>
              </a:p>
              <a:p>
                <a:pPr lvl="1"/>
                <a:r>
                  <a:rPr lang="en-US" dirty="0"/>
                  <a:t>Time Complexity: O(2</a:t>
                </a:r>
                <a:r>
                  <a:rPr lang="en-US" baseline="30000" dirty="0"/>
                  <a:t>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Space Complexity: O(n) because enumeration is depth-first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0512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Theorem Proving – applying rules of inference directly to sentences in our KB to prove query sentence without consulting models</a:t>
                </a:r>
              </a:p>
              <a:p>
                <a:endParaRPr lang="en-US" dirty="0"/>
              </a:p>
              <a:p>
                <a:r>
                  <a:rPr lang="en-US" b="1" dirty="0"/>
                  <a:t>Logical Equivalence</a:t>
                </a:r>
                <a:r>
                  <a:rPr lang="en-US" dirty="0"/>
                  <a:t>: two sentences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are logically equivalent if they are true in the same set of models denoted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≡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(P</a:t>
                </a:r>
                <a:r>
                  <a:rPr lang="en-US" baseline="-25000" dirty="0"/>
                  <a:t>1,2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B</a:t>
                </a:r>
                <a:r>
                  <a:rPr lang="en-US" baseline="-25000" dirty="0"/>
                  <a:t>2,1</a:t>
                </a:r>
                <a:r>
                  <a:rPr lang="en-US" dirty="0"/>
                  <a:t>)</a:t>
                </a:r>
                <a:r>
                  <a:rPr lang="en-US" baseline="-25000" dirty="0"/>
                  <a:t>  </a:t>
                </a:r>
                <a:r>
                  <a:rPr lang="en-US" dirty="0"/>
                  <a:t> and (B</a:t>
                </a:r>
                <a:r>
                  <a:rPr lang="en-US" baseline="-25000" dirty="0"/>
                  <a:t>2,1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P</a:t>
                </a:r>
                <a:r>
                  <a:rPr lang="en-US" baseline="-25000" dirty="0"/>
                  <a:t>1,2</a:t>
                </a:r>
                <a:r>
                  <a:rPr lang="en-US" dirty="0"/>
                  <a:t> )are logically equivalent</a:t>
                </a:r>
              </a:p>
              <a:p>
                <a:endParaRPr lang="en-US" dirty="0"/>
              </a:p>
              <a:p>
                <a:endParaRPr lang="en-US" b="1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719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Theorem Proving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Logical Equivalence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39" y="2209800"/>
            <a:ext cx="76708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20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-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b="1" dirty="0">
                    <a:latin typeface="Helvetica" panose="020B0500000000000000" pitchFamily="34" charset="0"/>
                  </a:rPr>
                  <a:t>Validity: </a:t>
                </a:r>
                <a:r>
                  <a:rPr lang="en-US" dirty="0">
                    <a:latin typeface="Helvetica" panose="020B0500000000000000" pitchFamily="34" charset="0"/>
                  </a:rPr>
                  <a:t>A sentence is valid if it is true in all models. E.g.,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 </a:t>
                </a:r>
                <a:r>
                  <a:rPr lang="en-US" dirty="0">
                    <a:latin typeface="Helvetica" panose="020B0500000000000000" pitchFamily="34" charset="0"/>
                  </a:rPr>
                  <a:t> is always </a:t>
                </a:r>
                <a:r>
                  <a:rPr lang="en-US" dirty="0">
                    <a:latin typeface="Helvetica" panose="020B0500000000000000" pitchFamily="34" charset="0"/>
                  </a:rPr>
                  <a:t>true</a:t>
                </a:r>
              </a:p>
              <a:p>
                <a:r>
                  <a:rPr lang="en-US" b="1" dirty="0">
                    <a:latin typeface="Helvetica" panose="020B0500000000000000" pitchFamily="34" charset="0"/>
                  </a:rPr>
                  <a:t>Deduction Theorem: </a:t>
                </a:r>
                <a:r>
                  <a:rPr lang="en-US" dirty="0">
                    <a:latin typeface="Helvetica" panose="020B0500000000000000" pitchFamily="34" charset="0"/>
                  </a:rPr>
                  <a:t>For any sentences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⊨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if and only if the sentence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is </a:t>
                </a:r>
                <a:r>
                  <a:rPr lang="en-US" b="1" dirty="0">
                    <a:latin typeface="Helvetica" panose="020B0500000000000000" pitchFamily="34" charset="0"/>
                  </a:rPr>
                  <a:t>valid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If we prove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is equivalent to True, then entailment is proved</a:t>
                </a: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r>
                  <a:rPr lang="en-US" b="1" dirty="0" err="1">
                    <a:latin typeface="Helvetica" panose="020B0500000000000000" pitchFamily="34" charset="0"/>
                  </a:rPr>
                  <a:t>Satisfiability</a:t>
                </a:r>
                <a:r>
                  <a:rPr lang="en-US" b="1" dirty="0">
                    <a:latin typeface="Helvetica" panose="020B0500000000000000" pitchFamily="34" charset="0"/>
                  </a:rPr>
                  <a:t>: </a:t>
                </a:r>
                <a:r>
                  <a:rPr lang="en-US" dirty="0">
                    <a:latin typeface="Helvetica" panose="020B0500000000000000" pitchFamily="34" charset="0"/>
                  </a:rPr>
                  <a:t>A sentence is </a:t>
                </a:r>
                <a:r>
                  <a:rPr lang="en-US" dirty="0" err="1">
                    <a:latin typeface="Helvetica" panose="020B0500000000000000" pitchFamily="34" charset="0"/>
                  </a:rPr>
                  <a:t>satisfiable</a:t>
                </a:r>
                <a:r>
                  <a:rPr lang="en-US" dirty="0">
                    <a:latin typeface="Helvetica" panose="020B0500000000000000" pitchFamily="34" charset="0"/>
                  </a:rPr>
                  <a:t> if it is true in some model. E.g., our simple KB is satisfied only by three models</a:t>
                </a:r>
              </a:p>
              <a:p>
                <a:r>
                  <a:rPr lang="en-US" b="1" dirty="0">
                    <a:latin typeface="Helvetica" panose="020B0500000000000000" pitchFamily="34" charset="0"/>
                  </a:rPr>
                  <a:t>SAT: </a:t>
                </a:r>
                <a:r>
                  <a:rPr lang="en-US" dirty="0">
                    <a:latin typeface="Helvetica" panose="020B0500000000000000" pitchFamily="34" charset="0"/>
                  </a:rPr>
                  <a:t> The problem of determining the </a:t>
                </a:r>
                <a:r>
                  <a:rPr lang="en-US" dirty="0" err="1">
                    <a:latin typeface="Helvetica" panose="020B0500000000000000" pitchFamily="34" charset="0"/>
                  </a:rPr>
                  <a:t>satisfiability</a:t>
                </a:r>
                <a:r>
                  <a:rPr lang="en-US" dirty="0">
                    <a:latin typeface="Helvetica" panose="020B0500000000000000" pitchFamily="34" charset="0"/>
                  </a:rPr>
                  <a:t> of sentences in propositional logic</a:t>
                </a:r>
              </a:p>
              <a:p>
                <a:r>
                  <a:rPr lang="en-US" b="1" dirty="0" err="1">
                    <a:latin typeface="Helvetica" panose="020B0500000000000000" pitchFamily="34" charset="0"/>
                  </a:rPr>
                  <a:t>Unsatisfiable</a:t>
                </a:r>
                <a:r>
                  <a:rPr lang="en-US" b="1" dirty="0">
                    <a:latin typeface="Helvetica" panose="020B0500000000000000" pitchFamily="34" charset="0"/>
                  </a:rPr>
                  <a:t>: </a:t>
                </a:r>
                <a:r>
                  <a:rPr lang="en-US" dirty="0">
                    <a:latin typeface="Helvetica" panose="020B0500000000000000" pitchFamily="34" charset="0"/>
                  </a:rPr>
                  <a:t>If a sentence is false in all models. E.g., 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 ¬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 </a:t>
                </a:r>
                <a:r>
                  <a:rPr lang="en-US" dirty="0">
                    <a:latin typeface="Helvetica" panose="020B0500000000000000" pitchFamily="34" charset="0"/>
                  </a:rPr>
                  <a:t> is always false</a:t>
                </a:r>
                <a:endParaRPr lang="en-US" b="1" dirty="0">
                  <a:latin typeface="Helvetica" panose="020B0500000000000000" pitchFamily="34" charset="0"/>
                </a:endParaRP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r="-960" b="-16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482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Using Logical equivalence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 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¬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nary>
                          <m:naryPr>
                            <m:chr m:val="⋁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nary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and Deductive theorem above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For any sentences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⊨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if and only if the sentence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nary>
                      <m:naryPr>
                        <m:chr m:val="⋀"/>
                        <m:subHide m:val="on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¬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</m:nary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is </a:t>
                </a:r>
                <a:r>
                  <a:rPr lang="en-US" b="1" dirty="0" err="1">
                    <a:latin typeface="Helvetica" panose="020B0500000000000000" pitchFamily="34" charset="0"/>
                  </a:rPr>
                  <a:t>unsatisfiable</a:t>
                </a:r>
                <a:endParaRPr lang="en-US" b="1" dirty="0">
                  <a:latin typeface="Helvetica" panose="020B0500000000000000" pitchFamily="34" charset="0"/>
                </a:endParaRPr>
              </a:p>
              <a:p>
                <a:r>
                  <a:rPr lang="en-US" dirty="0">
                    <a:latin typeface="Helvetica" panose="020B0500000000000000" pitchFamily="34" charset="0"/>
                  </a:rPr>
                  <a:t>This is Proof </a:t>
                </a:r>
                <a:r>
                  <a:rPr lang="en-US" dirty="0" smtClean="0">
                    <a:latin typeface="Helvetica" panose="020B0500000000000000" pitchFamily="34" charset="0"/>
                  </a:rPr>
                  <a:t>by </a:t>
                </a:r>
                <a:r>
                  <a:rPr lang="en-US" dirty="0">
                    <a:latin typeface="Helvetica" panose="020B0500000000000000" pitchFamily="34" charset="0"/>
                  </a:rPr>
                  <a:t>Refutation or Proof by Contradiction</a:t>
                </a:r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97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9021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Inference Rules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Modus Ponens (Latin for Mode that affirms)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⟹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 </m:t>
                        </m:r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</m:oMath>
                </a14:m>
                <a:endParaRPr lang="en-US" dirty="0">
                  <a:latin typeface="Helvetica" panose="020B0500000000000000" pitchFamily="34" charset="0"/>
                  <a:ea typeface="Cambria Math" charset="0"/>
                  <a:cs typeface="Cambria Math" charset="0"/>
                </a:endParaRPr>
              </a:p>
              <a:p>
                <a:r>
                  <a:rPr lang="en-US" dirty="0">
                    <a:latin typeface="Helvetica" panose="020B0500000000000000" pitchFamily="34" charset="0"/>
                  </a:rPr>
                  <a:t>Whenever any sentence of the form (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⟹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) and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are given,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can be inferred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E.g., ((</a:t>
                </a:r>
                <a:r>
                  <a:rPr lang="en-US" dirty="0" err="1">
                    <a:latin typeface="Helvetica" panose="020B0500000000000000" pitchFamily="34" charset="0"/>
                  </a:rPr>
                  <a:t>WumpusAhead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 err="1">
                    <a:latin typeface="Helvetica" panose="020B0500000000000000" pitchFamily="34" charset="0"/>
                  </a:rPr>
                  <a:t>WumpusAlive</a:t>
                </a:r>
                <a:r>
                  <a:rPr lang="en-US" dirty="0">
                    <a:latin typeface="Helvetica" panose="020B0500000000000000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Shoot  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If </a:t>
                </a:r>
                <a:r>
                  <a:rPr lang="en-US" i="1" dirty="0">
                    <a:latin typeface="Helvetica" panose="020B0500000000000000" pitchFamily="34" charset="0"/>
                  </a:rPr>
                  <a:t>(</a:t>
                </a:r>
                <a:r>
                  <a:rPr lang="en-US" i="1" dirty="0" err="1">
                    <a:latin typeface="Helvetica" panose="020B0500000000000000" pitchFamily="34" charset="0"/>
                  </a:rPr>
                  <a:t>WumpusAhead</a:t>
                </a:r>
                <a:r>
                  <a:rPr lang="en-US" i="1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i="1" dirty="0">
                    <a:latin typeface="Helvetica" panose="020B0500000000000000" pitchFamily="34" charset="0"/>
                  </a:rPr>
                  <a:t> </a:t>
                </a:r>
                <a:r>
                  <a:rPr lang="en-US" i="1" dirty="0" err="1">
                    <a:latin typeface="Helvetica" panose="020B0500000000000000" pitchFamily="34" charset="0"/>
                  </a:rPr>
                  <a:t>WumpusAlive</a:t>
                </a:r>
                <a:r>
                  <a:rPr lang="en-US" i="1" dirty="0">
                    <a:latin typeface="Helvetica" panose="020B0500000000000000" pitchFamily="34" charset="0"/>
                  </a:rPr>
                  <a:t>) </a:t>
                </a:r>
                <a:r>
                  <a:rPr lang="en-US" dirty="0">
                    <a:latin typeface="Helvetica" panose="020B0500000000000000" pitchFamily="34" charset="0"/>
                  </a:rPr>
                  <a:t>is given, then </a:t>
                </a:r>
                <a:r>
                  <a:rPr lang="en-US" i="1" dirty="0">
                    <a:latin typeface="Helvetica" panose="020B0500000000000000" pitchFamily="34" charset="0"/>
                  </a:rPr>
                  <a:t>Shoot </a:t>
                </a:r>
                <a:r>
                  <a:rPr lang="en-US" dirty="0">
                    <a:latin typeface="Helvetica" panose="020B0500000000000000" pitchFamily="34" charset="0"/>
                  </a:rPr>
                  <a:t>can be inferred</a:t>
                </a:r>
                <a:endParaRPr lang="en-US" i="1" dirty="0">
                  <a:latin typeface="Helvetica" panose="020B0500000000000000" pitchFamily="34" charset="0"/>
                </a:endParaRP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9209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Inference Rules</a:t>
                </a:r>
              </a:p>
              <a:p>
                <a:r>
                  <a:rPr lang="en-US" dirty="0"/>
                  <a:t>And-Elimination: Given a conjecture, any of the conjuncts can be inferred: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nary>
                          <m:naryPr>
                            <m:chr m:val="⋀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nary>
                      </m:num>
                      <m:den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>
                        <a:latin typeface="Cambria Math" charset="0"/>
                      </a:rPr>
                      <m:t>(</m:t>
                    </m:r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nary>
                          <m:naryPr>
                            <m:chr m:val="⋀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nary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E.g., If </a:t>
                </a:r>
                <a:r>
                  <a:rPr lang="en-US" i="1" dirty="0"/>
                  <a:t>(</a:t>
                </a:r>
                <a:r>
                  <a:rPr lang="en-US" i="1" dirty="0" err="1"/>
                  <a:t>WumpusAhead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 err="1"/>
                  <a:t>WumpusAlive</a:t>
                </a:r>
                <a:r>
                  <a:rPr lang="en-US" i="1" dirty="0"/>
                  <a:t>) </a:t>
                </a:r>
                <a:r>
                  <a:rPr lang="en-US" dirty="0"/>
                  <a:t>is given, then </a:t>
                </a:r>
                <a:r>
                  <a:rPr lang="en-US" i="1" dirty="0" err="1"/>
                  <a:t>WumpusAhead</a:t>
                </a:r>
                <a:r>
                  <a:rPr lang="en-US" i="1" dirty="0"/>
                  <a:t> </a:t>
                </a:r>
                <a:r>
                  <a:rPr lang="en-US" dirty="0"/>
                  <a:t>can be inferred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617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5695461" cy="2728913"/>
              </a:xfrm>
            </p:spPr>
            <p:txBody>
              <a:bodyPr/>
              <a:lstStyle/>
              <a:p>
                <a:r>
                  <a:rPr lang="en-US" dirty="0"/>
                  <a:t>Inference Rules</a:t>
                </a:r>
              </a:p>
              <a:p>
                <a:r>
                  <a:rPr lang="en-US" dirty="0"/>
                  <a:t>All Logical Equivalence rules can be used as inference rules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⟹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¬</m:t>
                        </m:r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⋁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5695461" cy="2728913"/>
              </a:xfrm>
              <a:blipFill rotWithShape="0">
                <a:blip r:embed="rId2"/>
                <a:stretch>
                  <a:fillRect l="-749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14600"/>
            <a:ext cx="6595968" cy="32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51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Example: Given our simple KB of </a:t>
                </a:r>
                <a:r>
                  <a:rPr lang="en-US" dirty="0" err="1"/>
                  <a:t>Wumpus</a:t>
                </a:r>
                <a:r>
                  <a:rPr lang="en-US" dirty="0"/>
                  <a:t> World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1,1</a:t>
                </a:r>
                <a:endParaRPr lang="en-US" dirty="0"/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: B</a:t>
                </a:r>
                <a:r>
                  <a:rPr lang="en-US" baseline="-25000" dirty="0"/>
                  <a:t>1,1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/>
                  <a:t> (P</a:t>
                </a:r>
                <a:r>
                  <a:rPr lang="en-US" baseline="-25000" dirty="0"/>
                  <a:t>1,2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2,1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3</a:t>
                </a:r>
                <a:r>
                  <a:rPr lang="en-US" dirty="0"/>
                  <a:t> : B</a:t>
                </a:r>
                <a:r>
                  <a:rPr lang="en-US" baseline="-25000" dirty="0"/>
                  <a:t>2,1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/>
                  <a:t> (P</a:t>
                </a:r>
                <a:r>
                  <a:rPr lang="en-US" baseline="-25000" dirty="0"/>
                  <a:t>1,1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2,2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3,1 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4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B</a:t>
                </a:r>
                <a:r>
                  <a:rPr lang="en-US" baseline="-25000" dirty="0"/>
                  <a:t>1,1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5</a:t>
                </a:r>
                <a:r>
                  <a:rPr lang="en-US" dirty="0"/>
                  <a:t> : B</a:t>
                </a:r>
                <a:r>
                  <a:rPr lang="en-US" baseline="-25000" dirty="0"/>
                  <a:t>2,1</a:t>
                </a:r>
              </a:p>
              <a:p>
                <a:endParaRPr lang="en-US" dirty="0"/>
              </a:p>
              <a:p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P</a:t>
                </a:r>
                <a:r>
                  <a:rPr lang="en-US" baseline="-25000" dirty="0"/>
                  <a:t>1,2 </a:t>
                </a:r>
                <a:r>
                  <a:rPr lang="en-US" dirty="0"/>
                  <a:t> . Can we prove if this sentence be entailed from KB using inference rules?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11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7105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</a:t>
                </a:r>
                <a:r>
                  <a:rPr lang="en-US" dirty="0">
                    <a:latin typeface="Helvetica" panose="020B0500000000000000" pitchFamily="34" charset="0"/>
                  </a:rPr>
                  <a:t> :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Apply </a:t>
                </a:r>
                <a:r>
                  <a:rPr lang="en-US" dirty="0" err="1">
                    <a:latin typeface="Helvetica" panose="020B0500000000000000" pitchFamily="34" charset="0"/>
                  </a:rPr>
                  <a:t>Biconditional</a:t>
                </a:r>
                <a:r>
                  <a:rPr lang="en-US" dirty="0">
                    <a:latin typeface="Helvetica" panose="020B0500000000000000" pitchFamily="34" charset="0"/>
                  </a:rPr>
                  <a:t> Elimination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6</a:t>
                </a:r>
                <a:r>
                  <a:rPr lang="en-US" dirty="0">
                    <a:latin typeface="Helvetica" panose="020B0500000000000000" pitchFamily="34" charset="0"/>
                  </a:rPr>
                  <a:t> : (B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((</a:t>
                </a:r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Apply And-Elimination to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6</a:t>
                </a:r>
                <a:r>
                  <a:rPr lang="en-US" dirty="0">
                    <a:latin typeface="Helvetica" panose="020B0500000000000000" pitchFamily="34" charset="0"/>
                  </a:rPr>
                  <a:t> to obtain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7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: </a:t>
                </a:r>
                <a:r>
                  <a:rPr lang="en-US" dirty="0">
                    <a:latin typeface="Helvetica" panose="020B0500000000000000" pitchFamily="34" charset="0"/>
                  </a:rPr>
                  <a:t>((P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Logical equivalence for contrapositives gives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8</a:t>
                </a:r>
                <a:r>
                  <a:rPr lang="en-US" dirty="0">
                    <a:latin typeface="Helvetica" panose="020B0500000000000000" pitchFamily="34" charset="0"/>
                  </a:rPr>
                  <a:t> :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B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r>
                  <a:rPr lang="en-US" dirty="0">
                    <a:latin typeface="Helvetica" panose="020B0500000000000000" pitchFamily="34" charset="0"/>
                  </a:rPr>
                  <a:t>(P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Apply Modus Ponens with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8</a:t>
                </a:r>
                <a:r>
                  <a:rPr lang="en-US" dirty="0">
                    <a:latin typeface="Helvetica" panose="020B0500000000000000" pitchFamily="34" charset="0"/>
                  </a:rPr>
                  <a:t> and 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4</a:t>
                </a:r>
                <a:r>
                  <a:rPr lang="en-US" dirty="0">
                    <a:latin typeface="Helvetica" panose="020B0500000000000000" pitchFamily="34" charset="0"/>
                  </a:rPr>
                  <a:t> to obtain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9</a:t>
                </a:r>
                <a:r>
                  <a:rPr lang="en-US" dirty="0">
                    <a:latin typeface="Helvetica" panose="020B0500000000000000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(P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)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Finally, using De Morgan’s rule</a:t>
                </a:r>
              </a:p>
              <a:p>
                <a:r>
                  <a:rPr lang="en-US" dirty="0">
                    <a:latin typeface="Helvetica" panose="020B0500000000000000" pitchFamily="34" charset="0"/>
                  </a:rPr>
                  <a:t>R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10</a:t>
                </a:r>
                <a:r>
                  <a:rPr lang="en-US" dirty="0">
                    <a:latin typeface="Helvetica" panose="020B0500000000000000" pitchFamily="34" charset="0"/>
                  </a:rPr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1,2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>
                    <a:latin typeface="Helvetica" panose="020B0500000000000000" pitchFamily="34" charset="0"/>
                  </a:rPr>
                  <a:t>P</a:t>
                </a:r>
                <a:r>
                  <a:rPr lang="en-US" baseline="-25000" dirty="0">
                    <a:latin typeface="Helvetica" panose="020B0500000000000000" pitchFamily="34" charset="0"/>
                  </a:rPr>
                  <a:t>2,1</a:t>
                </a:r>
                <a:r>
                  <a:rPr lang="en-US" dirty="0">
                    <a:latin typeface="Helvetica" panose="020B0500000000000000" pitchFamily="34" charset="0"/>
                  </a:rPr>
                  <a:t> </a:t>
                </a:r>
                <a:endParaRPr lang="en-US" dirty="0">
                  <a:latin typeface="Helvetica" panose="020B0500000000000000" pitchFamily="34" charset="0"/>
                </a:endParaRPr>
              </a:p>
              <a:p>
                <a:endParaRPr lang="en-US" baseline="-25000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53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781756"/>
            <a:ext cx="4626005" cy="4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9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Solving problems by</a:t>
            </a:r>
          </a:p>
          <a:p>
            <a:pPr lvl="1"/>
            <a:r>
              <a:rPr lang="en-US" dirty="0"/>
              <a:t>Representing the knowledge in state-space</a:t>
            </a:r>
          </a:p>
          <a:p>
            <a:pPr lvl="1"/>
            <a:r>
              <a:rPr lang="en-US" dirty="0"/>
              <a:t>Reasoning about the solution in logical steps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03820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 Inference – Theorem Proving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This proof can be efficiently computed using search algorithms we discussed earlier. We need to define the proof problem as</a:t>
            </a:r>
          </a:p>
          <a:p>
            <a:endParaRPr lang="en-US" dirty="0"/>
          </a:p>
          <a:p>
            <a:r>
              <a:rPr lang="en-US" dirty="0"/>
              <a:t>Initial State: the initial knowledge base</a:t>
            </a:r>
          </a:p>
          <a:p>
            <a:r>
              <a:rPr lang="en-US" dirty="0"/>
              <a:t>Actions: all inference rules that could match the sentences with the top half of inference rule</a:t>
            </a:r>
          </a:p>
          <a:p>
            <a:r>
              <a:rPr lang="en-US" dirty="0"/>
              <a:t>Result:  the bottom half of inference rule</a:t>
            </a:r>
          </a:p>
          <a:p>
            <a:r>
              <a:rPr lang="en-US" dirty="0"/>
              <a:t>Goal: The state containing the query sentence</a:t>
            </a:r>
          </a:p>
          <a:p>
            <a:endParaRPr lang="en-US" dirty="0"/>
          </a:p>
          <a:p>
            <a:r>
              <a:rPr lang="en-US" dirty="0"/>
              <a:t>In many practical cases, searching a proof can be more efficient because the proof can ignore irrelevant propositions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27174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Propositional Logic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Propositional logic identify individual states but fail to associate with objects. </a:t>
            </a:r>
          </a:p>
          <a:p>
            <a:pPr lvl="1"/>
            <a:r>
              <a:rPr lang="en-US" sz="1800" dirty="0"/>
              <a:t>E.g., if there are five gold squares and the task is to visit all of them, it needs bookkeeping on variables or OOPS concept in programming</a:t>
            </a:r>
          </a:p>
          <a:p>
            <a:r>
              <a:rPr lang="en-US" dirty="0"/>
              <a:t>Doesn’t capture relations within objects</a:t>
            </a:r>
          </a:p>
          <a:p>
            <a:pPr lvl="1"/>
            <a:r>
              <a:rPr lang="en-US" sz="1800" dirty="0"/>
              <a:t>E.g., every pit would have a breeze in adjacent squares need to be written separately for each square, instead a simple relation should be able to encode the knowledge to every pit </a:t>
            </a:r>
          </a:p>
          <a:p>
            <a:pPr lvl="1"/>
            <a:r>
              <a:rPr lang="en-US" sz="1800" dirty="0"/>
              <a:t>E.g., Any sentence in natural language would contain objects (nouns, verbs) and relations (subject, object) between them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32207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Representation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What my actions do?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2133600"/>
            <a:ext cx="8305800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3100" y="5149672"/>
            <a:ext cx="1789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Search Strategies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62687" y="5149672"/>
            <a:ext cx="195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Propositional Logic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01545" y="5149672"/>
            <a:ext cx="171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Order Logic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5477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Representation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Has three elements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Objects – entities that can be represented as individual states. E.g., people, houses, numbers, etc.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Relations – they can be unary relations or properties of objects such as adjectives, red, round, multistoried, etc. They can be n-</a:t>
            </a:r>
            <a:r>
              <a:rPr lang="en-US" dirty="0" err="1"/>
              <a:t>ary</a:t>
            </a:r>
            <a:r>
              <a:rPr lang="en-US" dirty="0"/>
              <a:t> relations between objects such as brother of, bigger than, inside, part of, etc.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Functions – these are relations where there is only one value for a given input. E.g., father of, best friend, king of. The output of a function is always an object.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230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Representation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Squares neighboring the </a:t>
            </a:r>
            <a:r>
              <a:rPr lang="en-US" dirty="0" err="1"/>
              <a:t>wumpus</a:t>
            </a:r>
            <a:r>
              <a:rPr lang="en-US" dirty="0"/>
              <a:t> are smelly</a:t>
            </a:r>
          </a:p>
          <a:p>
            <a:pPr lvl="1"/>
            <a:r>
              <a:rPr lang="en-US" sz="1800" dirty="0"/>
              <a:t>Objects: squares, </a:t>
            </a:r>
            <a:r>
              <a:rPr lang="en-US" sz="1800" dirty="0" err="1"/>
              <a:t>wumpus</a:t>
            </a:r>
            <a:endParaRPr lang="en-US" sz="1800" dirty="0"/>
          </a:p>
          <a:p>
            <a:pPr lvl="1"/>
            <a:r>
              <a:rPr lang="en-US" sz="1800" dirty="0"/>
              <a:t>Unary Relation (properties of an object): smelly</a:t>
            </a:r>
          </a:p>
          <a:p>
            <a:pPr lvl="1"/>
            <a:r>
              <a:rPr lang="en-US" sz="1800" dirty="0"/>
              <a:t>N-</a:t>
            </a:r>
            <a:r>
              <a:rPr lang="en-US" sz="1800" dirty="0" err="1"/>
              <a:t>ary</a:t>
            </a:r>
            <a:r>
              <a:rPr lang="en-US" sz="1800" dirty="0"/>
              <a:t> Relation (between objects): neighboring</a:t>
            </a:r>
          </a:p>
          <a:p>
            <a:pPr lvl="1"/>
            <a:r>
              <a:rPr lang="en-US" sz="1800" dirty="0"/>
              <a:t>Function: -</a:t>
            </a:r>
          </a:p>
          <a:p>
            <a:pPr lvl="1"/>
            <a:endParaRPr lang="en-US" sz="1800" dirty="0"/>
          </a:p>
          <a:p>
            <a:r>
              <a:rPr lang="en-US" dirty="0"/>
              <a:t>One plus two equals three</a:t>
            </a:r>
          </a:p>
          <a:p>
            <a:pPr lvl="1"/>
            <a:r>
              <a:rPr lang="en-US" sz="1800" dirty="0"/>
              <a:t>Objects: One, two, three, one plus two</a:t>
            </a:r>
          </a:p>
          <a:p>
            <a:pPr lvl="1"/>
            <a:r>
              <a:rPr lang="en-US" sz="1800" dirty="0"/>
              <a:t>Unary Relation (properties of an object): -</a:t>
            </a:r>
          </a:p>
          <a:p>
            <a:pPr lvl="1"/>
            <a:r>
              <a:rPr lang="en-US" sz="1800" dirty="0"/>
              <a:t>N-</a:t>
            </a:r>
            <a:r>
              <a:rPr lang="en-US" sz="1800" dirty="0" err="1"/>
              <a:t>ary</a:t>
            </a:r>
            <a:r>
              <a:rPr lang="en-US" sz="1800" dirty="0"/>
              <a:t> Relation (between objects): equals</a:t>
            </a:r>
          </a:p>
          <a:p>
            <a:pPr lvl="1"/>
            <a:r>
              <a:rPr lang="en-US" sz="1800" dirty="0"/>
              <a:t>Function: plus (“plus” when applied to objects “one” and two” gave another object “one plus two”)</a:t>
            </a:r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39471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Works on the concept that world consists of objects with certain relations among them that do or do not hold.</a:t>
            </a:r>
          </a:p>
          <a:p>
            <a:r>
              <a:rPr lang="en-US" dirty="0"/>
              <a:t>Its Syntax and Semantics are built around Objects, Relations and Functions</a:t>
            </a:r>
          </a:p>
          <a:p>
            <a:r>
              <a:rPr lang="en-US" dirty="0"/>
              <a:t>Primary difference between propositional and first-order logic lies in “ontological commitment” – the assumption about the nature of reality.</a:t>
            </a:r>
          </a:p>
          <a:p>
            <a:endParaRPr lang="en-US" dirty="0"/>
          </a:p>
          <a:p>
            <a:r>
              <a:rPr lang="en-US" dirty="0"/>
              <a:t>Propositional Logic assumes that the world consists of states which can be represented in a set of facts that can either be true or false.</a:t>
            </a:r>
          </a:p>
          <a:p>
            <a:r>
              <a:rPr lang="en-US" dirty="0"/>
              <a:t>Temporal Logic – assumes that facts hold at particular times and they are ordered</a:t>
            </a:r>
          </a:p>
          <a:p>
            <a:r>
              <a:rPr lang="en-US" dirty="0"/>
              <a:t>Higher Order Logic – views the relations and functions of first order logic as objects in themselves.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8258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- Comparison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78280"/>
            <a:ext cx="10309850" cy="239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89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695461" cy="2728913"/>
          </a:xfrm>
        </p:spPr>
        <p:txBody>
          <a:bodyPr>
            <a:noAutofit/>
          </a:bodyPr>
          <a:lstStyle/>
          <a:p>
            <a:r>
              <a:rPr lang="en-US" dirty="0"/>
              <a:t>Domain – Domain of a model is the set of objects or domain elements it contains.</a:t>
            </a:r>
          </a:p>
          <a:p>
            <a:endParaRPr lang="en-US" dirty="0"/>
          </a:p>
          <a:p>
            <a:r>
              <a:rPr lang="en-US" dirty="0"/>
              <a:t>Objects: Richard the </a:t>
            </a:r>
            <a:r>
              <a:rPr lang="en-US" dirty="0" err="1"/>
              <a:t>Lionheart</a:t>
            </a:r>
            <a:r>
              <a:rPr lang="en-US" dirty="0"/>
              <a:t>, Evil King John, Richard’s left leg, John’s left leg, Crown</a:t>
            </a:r>
          </a:p>
          <a:p>
            <a:r>
              <a:rPr lang="en-US" dirty="0"/>
              <a:t>Relation: A set of tuples of objects that are related</a:t>
            </a:r>
          </a:p>
          <a:p>
            <a:pPr lvl="1"/>
            <a:r>
              <a:rPr lang="en-US" sz="1800" dirty="0"/>
              <a:t>E.g., Brotherhood: {&lt;Richard, John&gt;, &lt;John, Richard&gt;}</a:t>
            </a:r>
          </a:p>
          <a:p>
            <a:pPr lvl="1"/>
            <a:r>
              <a:rPr lang="en-US" sz="1800" dirty="0" err="1"/>
              <a:t>OnHead</a:t>
            </a:r>
            <a:r>
              <a:rPr lang="en-US" sz="1800" dirty="0"/>
              <a:t>: { &lt;crown, John&gt;} </a:t>
            </a:r>
          </a:p>
          <a:p>
            <a:pPr lvl="1"/>
            <a:r>
              <a:rPr lang="en-US" sz="1800" dirty="0"/>
              <a:t>These are binary relations, relate two objects</a:t>
            </a:r>
          </a:p>
          <a:p>
            <a:pPr lvl="1"/>
            <a:r>
              <a:rPr lang="en-US" sz="1800" dirty="0"/>
              <a:t>Unary relations: “Person”, “King” properties, “King” is True for John but False for Richard</a:t>
            </a:r>
          </a:p>
          <a:p>
            <a:r>
              <a:rPr lang="en-US" dirty="0"/>
              <a:t>Function: A relation where a given object is related to </a:t>
            </a:r>
            <a:r>
              <a:rPr lang="en-US" b="1" dirty="0"/>
              <a:t>exactly one </a:t>
            </a:r>
            <a:r>
              <a:rPr lang="en-US" dirty="0"/>
              <a:t>object</a:t>
            </a:r>
          </a:p>
          <a:p>
            <a:pPr lvl="1"/>
            <a:r>
              <a:rPr lang="en-US" sz="1800" dirty="0"/>
              <a:t>E.g., </a:t>
            </a:r>
            <a:r>
              <a:rPr lang="en-US" sz="1800" dirty="0" err="1"/>
              <a:t>LeftLeg</a:t>
            </a:r>
            <a:r>
              <a:rPr lang="en-US" sz="1800" dirty="0"/>
              <a:t>(Richard) =&gt; Richard’s left leg</a:t>
            </a:r>
          </a:p>
          <a:p>
            <a:pPr lvl="1"/>
            <a:r>
              <a:rPr lang="en-US" sz="1800" dirty="0" err="1"/>
              <a:t>LeftLeg</a:t>
            </a:r>
            <a:r>
              <a:rPr lang="en-US" sz="1800" dirty="0"/>
              <a:t>(John) =&gt; John’s left leg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18" y="2144994"/>
            <a:ext cx="4690380" cy="347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589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Symbols: Basic syntactic elements </a:t>
            </a:r>
          </a:p>
          <a:p>
            <a:r>
              <a:rPr lang="en-US" dirty="0"/>
              <a:t>Three types</a:t>
            </a:r>
          </a:p>
          <a:p>
            <a:pPr lvl="1"/>
            <a:r>
              <a:rPr lang="en-US" sz="1800" dirty="0"/>
              <a:t>Constant Symbols: represent objects</a:t>
            </a:r>
          </a:p>
          <a:p>
            <a:pPr lvl="1"/>
            <a:r>
              <a:rPr lang="en-US" sz="1800" dirty="0"/>
              <a:t>Predicate Symbols: represent relations</a:t>
            </a:r>
          </a:p>
          <a:p>
            <a:pPr lvl="1"/>
            <a:r>
              <a:rPr lang="en-US" sz="1800" dirty="0"/>
              <a:t>Function Symbols: stand for functions</a:t>
            </a:r>
          </a:p>
          <a:p>
            <a:pPr lvl="1"/>
            <a:r>
              <a:rPr lang="en-US" sz="1800" dirty="0"/>
              <a:t>All begin with uppercase, E.g., Brother, </a:t>
            </a:r>
            <a:r>
              <a:rPr lang="en-US" sz="1800" dirty="0" err="1"/>
              <a:t>OnHead</a:t>
            </a:r>
            <a:r>
              <a:rPr lang="en-US" sz="1800" dirty="0"/>
              <a:t>, Person, King, Crown, </a:t>
            </a:r>
            <a:r>
              <a:rPr lang="en-US" sz="1800" dirty="0" err="1"/>
              <a:t>LeftLeg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dirty="0" err="1"/>
              <a:t>Arity</a:t>
            </a:r>
            <a:r>
              <a:rPr lang="en-US" dirty="0"/>
              <a:t>: Fixes the number of arguments for predicate and function symbol</a:t>
            </a:r>
          </a:p>
          <a:p>
            <a:r>
              <a:rPr lang="en-US" dirty="0"/>
              <a:t>Intended Interpretation: In addition to above symbols, an interpretation helps in specifying exactly which objects, relations and functions are referred by the constant, predicate, function symbols.</a:t>
            </a:r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42269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Term: a Term is a logical expression that refers to an object</a:t>
            </a:r>
          </a:p>
          <a:p>
            <a:r>
              <a:rPr lang="en-US" dirty="0"/>
              <a:t>Constant symbols are terms</a:t>
            </a:r>
          </a:p>
          <a:p>
            <a:r>
              <a:rPr lang="en-US" dirty="0"/>
              <a:t>Complex Term: instead of having constant symbols for every object, </a:t>
            </a:r>
            <a:r>
              <a:rPr lang="en-US" dirty="0" err="1"/>
              <a:t>e.g</a:t>
            </a:r>
            <a:r>
              <a:rPr lang="en-US" dirty="0"/>
              <a:t>,. Richard’s left leg, we use function symbols, e.g., </a:t>
            </a:r>
            <a:r>
              <a:rPr lang="en-US" dirty="0" err="1"/>
              <a:t>LeftLeg</a:t>
            </a:r>
            <a:r>
              <a:rPr lang="en-US" dirty="0"/>
              <a:t>, followed by a list of terms in parenthesis. Not a subroutine call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2715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Component: Knowledge Base (KB)</a:t>
            </a:r>
          </a:p>
          <a:p>
            <a:r>
              <a:rPr lang="en-US" dirty="0"/>
              <a:t>KB – set of sentences, not the English sentences</a:t>
            </a:r>
          </a:p>
          <a:p>
            <a:r>
              <a:rPr lang="en-US" dirty="0"/>
              <a:t>Sentence</a:t>
            </a:r>
          </a:p>
          <a:p>
            <a:pPr lvl="1"/>
            <a:r>
              <a:rPr lang="en-US" sz="1800" dirty="0"/>
              <a:t>representation of knowledge in a language called Knowledge representation language</a:t>
            </a:r>
          </a:p>
          <a:p>
            <a:pPr lvl="1"/>
            <a:r>
              <a:rPr lang="en-US" sz="1800" dirty="0"/>
              <a:t>Represents an axiom, when the sentence is taken as given without being derived from other sentences</a:t>
            </a:r>
          </a:p>
          <a:p>
            <a:pPr lvl="1"/>
            <a:r>
              <a:rPr lang="en-US" sz="1800" dirty="0"/>
              <a:t>TELL operation: Add new sentences to the knowledge base</a:t>
            </a:r>
          </a:p>
          <a:p>
            <a:pPr lvl="1"/>
            <a:r>
              <a:rPr lang="en-US" sz="1800" dirty="0"/>
              <a:t>ASK operation: Query what is known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225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Atomic Sentence: Formed by a predicate symbol optionally followed by a parenthesized list of terms. E.g., Brother(Richard, John) – which means that Richard is the brother of John. </a:t>
            </a:r>
          </a:p>
          <a:p>
            <a:r>
              <a:rPr lang="en-US" dirty="0"/>
              <a:t>Atomic sentences can have complex terms as arguments. E.g., Married(Father(Richard), Mother(John))</a:t>
            </a:r>
          </a:p>
          <a:p>
            <a:r>
              <a:rPr lang="en-US" dirty="0"/>
              <a:t>Atomic sentence is true if the Predicate relation holds between the objects in the arguments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78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Complex Sentences – use Logical connectives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 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to construct complex sentences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Brother(</a:t>
                </a:r>
                <a:r>
                  <a:rPr lang="en-US" dirty="0" err="1"/>
                  <a:t>LeftLeg</a:t>
                </a:r>
                <a:r>
                  <a:rPr lang="en-US" dirty="0"/>
                  <a:t>(Richard), John)</a:t>
                </a:r>
              </a:p>
              <a:p>
                <a:r>
                  <a:rPr lang="en-US" dirty="0"/>
                  <a:t>Brother(Richard, John)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 </m:t>
                    </m:r>
                  </m:oMath>
                </a14:m>
                <a:r>
                  <a:rPr lang="en-US" dirty="0"/>
                  <a:t>Brother(John, Richard)</a:t>
                </a:r>
              </a:p>
              <a:p>
                <a:r>
                  <a:rPr lang="en-US" dirty="0"/>
                  <a:t>King(Richard)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King(John)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King(Richard)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/>
                  <a:t> King(John)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5542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Quantifiers – to represent a collection of objects in a single sentence</a:t>
                </a:r>
              </a:p>
              <a:p>
                <a:r>
                  <a:rPr lang="en-US" dirty="0"/>
                  <a:t>Two standard quantifiers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Universal quantification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dirty="0"/>
                  <a:t>): A fact to apply for all objects. E.g., ”All Kings are persons”, “Squares neighboring the </a:t>
                </a:r>
                <a:r>
                  <a:rPr lang="en-US" dirty="0" err="1"/>
                  <a:t>wumpus</a:t>
                </a:r>
                <a:r>
                  <a:rPr lang="en-US" dirty="0"/>
                  <a:t> are smelly” written as</a:t>
                </a:r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𝐾𝑖𝑛𝑔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𝑃𝑒𝑟𝑠𝑜𝑛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sz="18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457200" lvl="1" indent="0">
                  <a:buNone/>
                </a:pPr>
                <a:r>
                  <a:rPr lang="en-US" sz="1800" dirty="0"/>
                  <a:t>- It is read as “for all x, if x is King, then x is a Person”. 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- Symbol x is called a variable. They are lowercase letters. They are a term all by itself.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- King(x) is also a term </a:t>
                </a:r>
              </a:p>
              <a:p>
                <a:pPr marL="457200" lvl="1" indent="0">
                  <a:buNone/>
                </a:pPr>
                <a:r>
                  <a:rPr lang="en-US" sz="1800" dirty="0"/>
                  <a:t>- Ground Term: A term with no variables. E.g., King(Richard)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80" t="-2237" b="-1834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7378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Universal quantification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∀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𝐾𝑖𝑛𝑔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⟹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𝑃𝑒𝑟𝑠𝑜𝑛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1600" dirty="0"/>
                  <a:t>x</a:t>
                </a:r>
                <a:r>
                  <a:rPr lang="en-US" sz="1600" dirty="0"/>
                  <a:t> – refers to an object, can take values as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x </a:t>
                </a:r>
                <a:r>
                  <a:rPr lang="en-US" sz="1600" dirty="0">
                    <a:sym typeface="Wingdings"/>
                  </a:rPr>
                  <a:t> [“Richard the </a:t>
                </a:r>
                <a:r>
                  <a:rPr lang="en-US" sz="1600" dirty="0" err="1">
                    <a:sym typeface="Wingdings"/>
                  </a:rPr>
                  <a:t>Lionheart</a:t>
                </a:r>
                <a:r>
                  <a:rPr lang="en-US" sz="1600" dirty="0">
                    <a:sym typeface="Wingdings"/>
                  </a:rPr>
                  <a:t>”, “King John”, “Richard’s left leg”, “John’s left leg”, “the crown”]</a:t>
                </a:r>
                <a:endParaRPr lang="en-US" sz="1600" dirty="0">
                  <a:sym typeface="Wingdings"/>
                </a:endParaRPr>
              </a:p>
              <a:p>
                <a:pPr marL="0" indent="0">
                  <a:buNone/>
                </a:pPr>
                <a:endParaRPr lang="en-US" dirty="0">
                  <a:sym typeface="Wingdings"/>
                </a:endParaRPr>
              </a:p>
              <a:p>
                <a:pPr marL="0" indent="0">
                  <a:buNone/>
                </a:pPr>
                <a:r>
                  <a:rPr lang="en-US" dirty="0">
                    <a:sym typeface="Wingdings"/>
                  </a:rPr>
                  <a:t>The above universal quantified sentence is equivalent to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sym typeface="Wingdings"/>
                  </a:rPr>
                  <a:t>Richard the </a:t>
                </a:r>
                <a:r>
                  <a:rPr lang="en-US" sz="1600" dirty="0" err="1">
                    <a:sym typeface="Wingdings"/>
                  </a:rPr>
                  <a:t>Lionheart</a:t>
                </a:r>
                <a:r>
                  <a:rPr lang="en-US" sz="1600" dirty="0">
                    <a:sym typeface="Wingdings"/>
                  </a:rPr>
                  <a:t> is a king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1600" dirty="0">
                    <a:sym typeface="Wingdings"/>
                  </a:rPr>
                  <a:t> Richard the </a:t>
                </a:r>
                <a:r>
                  <a:rPr lang="en-US" sz="1600" dirty="0" err="1">
                    <a:sym typeface="Wingdings"/>
                  </a:rPr>
                  <a:t>Lionheart</a:t>
                </a:r>
                <a:r>
                  <a:rPr lang="en-US" sz="1600" dirty="0">
                    <a:sym typeface="Wingdings"/>
                  </a:rPr>
                  <a:t> is a person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sym typeface="Wingdings"/>
                  </a:rPr>
                  <a:t>King John </a:t>
                </a:r>
                <a:r>
                  <a:rPr lang="en-US" sz="1600" dirty="0">
                    <a:sym typeface="Wingdings"/>
                  </a:rPr>
                  <a:t>is </a:t>
                </a:r>
                <a:r>
                  <a:rPr lang="en-US" sz="1600" dirty="0">
                    <a:sym typeface="Wingdings"/>
                  </a:rPr>
                  <a:t>a king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1600" dirty="0">
                    <a:sym typeface="Wingdings"/>
                  </a:rPr>
                  <a:t> King John </a:t>
                </a:r>
                <a:r>
                  <a:rPr lang="en-US" sz="1600" dirty="0">
                    <a:sym typeface="Wingdings"/>
                  </a:rPr>
                  <a:t>is </a:t>
                </a:r>
                <a:r>
                  <a:rPr lang="en-US" sz="1600" dirty="0">
                    <a:sym typeface="Wingdings"/>
                  </a:rPr>
                  <a:t>a person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sym typeface="Wingdings"/>
                  </a:rPr>
                  <a:t>Richard’s left leg </a:t>
                </a:r>
                <a:r>
                  <a:rPr lang="en-US" sz="1600" dirty="0">
                    <a:sym typeface="Wingdings"/>
                  </a:rPr>
                  <a:t>is </a:t>
                </a:r>
                <a:r>
                  <a:rPr lang="en-US" sz="1600" dirty="0">
                    <a:sym typeface="Wingdings"/>
                  </a:rPr>
                  <a:t>a king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1600" dirty="0">
                    <a:sym typeface="Wingdings"/>
                  </a:rPr>
                  <a:t> Richard’s left leg </a:t>
                </a:r>
                <a:r>
                  <a:rPr lang="en-US" sz="1600" dirty="0">
                    <a:sym typeface="Wingdings"/>
                  </a:rPr>
                  <a:t>is </a:t>
                </a:r>
                <a:r>
                  <a:rPr lang="en-US" sz="1600" dirty="0">
                    <a:sym typeface="Wingdings"/>
                  </a:rPr>
                  <a:t>a person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sym typeface="Wingdings"/>
                  </a:rPr>
                  <a:t>John’s left leg </a:t>
                </a:r>
                <a:r>
                  <a:rPr lang="en-US" sz="1600" dirty="0">
                    <a:sym typeface="Wingdings"/>
                  </a:rPr>
                  <a:t>is </a:t>
                </a:r>
                <a:r>
                  <a:rPr lang="en-US" sz="1600" dirty="0">
                    <a:sym typeface="Wingdings"/>
                  </a:rPr>
                  <a:t>a king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1600" dirty="0">
                    <a:sym typeface="Wingdings"/>
                  </a:rPr>
                  <a:t> John’s left leg </a:t>
                </a:r>
                <a:r>
                  <a:rPr lang="en-US" sz="1600" dirty="0">
                    <a:sym typeface="Wingdings"/>
                  </a:rPr>
                  <a:t>is </a:t>
                </a:r>
                <a:r>
                  <a:rPr lang="en-US" sz="1600" dirty="0">
                    <a:sym typeface="Wingdings"/>
                  </a:rPr>
                  <a:t>a </a:t>
                </a:r>
                <a:r>
                  <a:rPr lang="en-US" sz="1600" dirty="0">
                    <a:sym typeface="Wingdings"/>
                  </a:rPr>
                  <a:t>person</a:t>
                </a:r>
              </a:p>
              <a:p>
                <a:pPr marL="0" indent="0" algn="ctr">
                  <a:buNone/>
                </a:pPr>
                <a:r>
                  <a:rPr lang="en-US" sz="1600" dirty="0">
                    <a:sym typeface="Wingdings"/>
                  </a:rPr>
                  <a:t>The crown is </a:t>
                </a:r>
                <a:r>
                  <a:rPr lang="en-US" sz="1600" dirty="0">
                    <a:sym typeface="Wingdings"/>
                  </a:rPr>
                  <a:t>a king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sz="1600" dirty="0">
                    <a:sym typeface="Wingdings"/>
                  </a:rPr>
                  <a:t> </a:t>
                </a:r>
                <a:r>
                  <a:rPr lang="en-US" sz="1600" dirty="0">
                    <a:sym typeface="Wingdings"/>
                  </a:rPr>
                  <a:t>The crown is </a:t>
                </a:r>
                <a:r>
                  <a:rPr lang="en-US" sz="1600" dirty="0">
                    <a:sym typeface="Wingdings"/>
                  </a:rPr>
                  <a:t>a </a:t>
                </a:r>
                <a:r>
                  <a:rPr lang="en-US" sz="1600" dirty="0">
                    <a:sym typeface="Wingdings"/>
                  </a:rPr>
                  <a:t>person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sym typeface="Wingdings"/>
                  </a:rPr>
                  <a:t>True for King John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sym typeface="Wingdings"/>
                  </a:rPr>
                  <a:t>F</a:t>
                </a:r>
                <a:r>
                  <a:rPr lang="en-US" dirty="0">
                    <a:sym typeface="Wingdings"/>
                  </a:rPr>
                  <a:t>or other objects the premise (LHS) is False and as per truth table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sym typeface="Wingdings"/>
                  </a:rPr>
                  <a:t>(implies) it holds true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sym typeface="Wingdings"/>
                  </a:rPr>
                  <a:t>While using universal quantifier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>
                    <a:sym typeface="Wingdings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sym typeface="Wingdings"/>
                  </a:rPr>
                  <a:t>(implies</a:t>
                </a:r>
                <a:r>
                  <a:rPr lang="en-US" dirty="0">
                    <a:sym typeface="Wingdings"/>
                  </a:rPr>
                  <a:t>) is preferred</a:t>
                </a:r>
                <a:endParaRPr lang="en-US" dirty="0">
                  <a:sym typeface="Wingdings"/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540" t="-2237" b="-9418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8350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Existential Quantification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en-US" dirty="0"/>
                  <a:t>) – statement about some of the objects without naming it. E.g., “King John has a crown on his head” can be written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∃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𝐶𝑟𝑜𝑤𝑛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𝑂𝑛𝐻𝑒𝑎𝑑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𝐽𝑜h𝑛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pronounced as “there exists an x such that </a:t>
                </a:r>
                <a:r>
                  <a:rPr lang="is-IS" dirty="0"/>
                  <a:t>… “ or “For some x ..”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en-US" dirty="0"/>
                  <a:t> P says that P is true for at least one object x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i="1" dirty="0"/>
                  <a:t>Richard the </a:t>
                </a:r>
                <a:r>
                  <a:rPr lang="en-US" i="1" dirty="0" err="1"/>
                  <a:t>Lionheart</a:t>
                </a:r>
                <a:r>
                  <a:rPr lang="en-US" i="1" dirty="0"/>
                  <a:t> is a crown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/>
                  <a:t>Richard the Lionheart</a:t>
                </a:r>
                <a:r>
                  <a:rPr lang="en-US" i="1" dirty="0"/>
                  <a:t> is on John’s head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King John is </a:t>
                </a:r>
                <a:r>
                  <a:rPr lang="en-US" i="1" dirty="0"/>
                  <a:t>a crown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/>
                  <a:t>King John</a:t>
                </a:r>
                <a:r>
                  <a:rPr lang="en-US" i="1" dirty="0"/>
                  <a:t> </a:t>
                </a:r>
                <a:r>
                  <a:rPr lang="en-US" i="1" dirty="0"/>
                  <a:t>is on John’s head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Richard’s Left Leg is </a:t>
                </a:r>
                <a:r>
                  <a:rPr lang="en-US" i="1" dirty="0"/>
                  <a:t>a crown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i="1" dirty="0"/>
                  <a:t> Richard’s Left Leg </a:t>
                </a:r>
                <a:r>
                  <a:rPr lang="en-US" i="1" dirty="0"/>
                  <a:t>is </a:t>
                </a:r>
                <a:r>
                  <a:rPr lang="en-US" i="1" dirty="0"/>
                  <a:t>on John’s head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John’s Left Leg is </a:t>
                </a:r>
                <a:r>
                  <a:rPr lang="en-US" i="1" dirty="0"/>
                  <a:t>a crown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i="1" dirty="0"/>
                  <a:t> John’s Left Leg </a:t>
                </a:r>
                <a:r>
                  <a:rPr lang="en-US" i="1" dirty="0"/>
                  <a:t>is </a:t>
                </a:r>
                <a:r>
                  <a:rPr lang="en-US" i="1" dirty="0"/>
                  <a:t>on John’s </a:t>
                </a:r>
                <a:r>
                  <a:rPr lang="en-US" i="1" dirty="0"/>
                  <a:t>head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The crown is </a:t>
                </a:r>
                <a:r>
                  <a:rPr lang="en-US" i="1" dirty="0"/>
                  <a:t>a crown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/>
                  <a:t>The crown</a:t>
                </a:r>
                <a:r>
                  <a:rPr lang="en-US" i="1" dirty="0"/>
                  <a:t> </a:t>
                </a:r>
                <a:r>
                  <a:rPr lang="en-US" i="1" dirty="0"/>
                  <a:t>is on John’s head</a:t>
                </a:r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>
                  <a:buFontTx/>
                  <a:buChar char="-"/>
                </a:pPr>
                <a:r>
                  <a:rPr lang="en-US" dirty="0"/>
                  <a:t>True for last statement and hence existential is satisfied</a:t>
                </a:r>
              </a:p>
              <a:p>
                <a:pPr>
                  <a:buFontTx/>
                  <a:buChar char="-"/>
                </a:pPr>
                <a:r>
                  <a:rPr lang="en-US" dirty="0">
                    <a:sym typeface="Wingdings"/>
                  </a:rPr>
                  <a:t>While using </a:t>
                </a:r>
                <a:r>
                  <a:rPr lang="en-US" dirty="0">
                    <a:sym typeface="Wingdings"/>
                  </a:rPr>
                  <a:t>existential quantifier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</m:oMath>
                </a14:m>
                <a:r>
                  <a:rPr lang="en-US" dirty="0"/>
                  <a:t>)</a:t>
                </a:r>
                <a:r>
                  <a:rPr lang="en-US" dirty="0">
                    <a:sym typeface="Wingdings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/>
                  </a:rPr>
                  <a:t>(and) </a:t>
                </a:r>
                <a:r>
                  <a:rPr lang="en-US" dirty="0">
                    <a:sym typeface="Wingdings"/>
                  </a:rPr>
                  <a:t>is </a:t>
                </a:r>
                <a:r>
                  <a:rPr lang="en-US" dirty="0">
                    <a:sym typeface="Wingdings"/>
                  </a:rPr>
                  <a:t>preferred</a:t>
                </a:r>
                <a:endParaRPr lang="en-US" dirty="0">
                  <a:sym typeface="Wingdings"/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80" t="-2237" r="-1080" b="-8478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246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sz="2400" dirty="0"/>
                  <a:t>Nested quantifiers – can use multiple quantifiers to express complex sentences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𝐵𝑟𝑜𝑡h𝑒𝑟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)⟹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𝑆𝑖𝑏𝑙𝑖𝑛𝑔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means “Brothers are siblings”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dirty="0"/>
                  <a:t>Consecutive quantifiers of same type can be written as one quantifier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𝑆𝑖𝑏𝑙𝑖𝑛𝑔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𝑆𝑖𝑏𝑙𝑖𝑛𝑔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840" t="-33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9033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Mixtures of quantifiers, “Everybody loves somebody” meaning for every person there is someone that person loves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𝐿𝑜𝑣𝑒𝑠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you reverse the order of quantifiers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𝐿𝑜𝑣𝑒𝑠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which means “There is someone who is loved by everyone”</a:t>
                </a:r>
              </a:p>
              <a:p>
                <a:r>
                  <a:rPr lang="en-US" dirty="0"/>
                  <a:t>Order of quantifiers is important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r="-10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2149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Equality – signify two terms refer to the same object</a:t>
                </a:r>
              </a:p>
              <a:p>
                <a:r>
                  <a:rPr lang="en-US" dirty="0"/>
                  <a:t>E.g., Father(John) = Henry</a:t>
                </a:r>
              </a:p>
              <a:p>
                <a:endParaRPr lang="en-US" dirty="0"/>
              </a:p>
              <a:p>
                <a:r>
                  <a:rPr lang="en-US" dirty="0"/>
                  <a:t>The equality symbol can be used to state facts about a function.</a:t>
                </a:r>
              </a:p>
              <a:p>
                <a:r>
                  <a:rPr lang="en-US" dirty="0"/>
                  <a:t>E.g., to say Richard has </a:t>
                </a:r>
                <a:r>
                  <a:rPr lang="en-US" dirty="0" err="1"/>
                  <a:t>atleast</a:t>
                </a:r>
                <a:r>
                  <a:rPr lang="en-US" dirty="0"/>
                  <a:t> two brother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𝐵𝑟𝑜𝑡h𝑒𝑟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𝑅𝑖𝑐h𝑎𝑟𝑑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∧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𝐵𝑟𝑜𝑡h𝑒𝑟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𝑅𝑖𝑐h𝑎𝑟𝑑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44238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Knowledge Base Usage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First order knowledge </a:t>
                </a:r>
                <a:r>
                  <a:rPr lang="en-US" dirty="0"/>
                  <a:t>b</a:t>
                </a:r>
                <a:r>
                  <a:rPr lang="en-US" dirty="0"/>
                  <a:t>ase can be interacted with three interfaces</a:t>
                </a:r>
              </a:p>
              <a:p>
                <a:pPr lvl="1"/>
                <a:r>
                  <a:rPr lang="en-US" sz="1800" dirty="0"/>
                  <a:t>TELL – Sentences that need to be added to the knowledge base. Such sentences are assertions.</a:t>
                </a:r>
              </a:p>
              <a:p>
                <a:pPr lvl="2"/>
                <a:r>
                  <a:rPr lang="en-US" sz="1800" dirty="0"/>
                  <a:t>E.g., TELL(KB, King(John))</a:t>
                </a:r>
              </a:p>
              <a:p>
                <a:pPr lvl="2"/>
                <a:r>
                  <a:rPr lang="en-US" sz="1800" dirty="0"/>
                  <a:t>TELL(KB, Person(Richard))</a:t>
                </a:r>
              </a:p>
              <a:p>
                <a:pPr lvl="2"/>
                <a:r>
                  <a:rPr lang="en-US" sz="1800" dirty="0"/>
                  <a:t>TELL(KB,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𝐾𝑖𝑛𝑔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𝑃𝑒𝑟𝑠𝑜𝑛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  <m:r>
                      <a:rPr lang="en-US" sz="180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ASK – Ask questions about the Knowledge base. Questions asked with ASK are called queries or goals. It would give a Boolean result.</a:t>
                </a:r>
              </a:p>
              <a:p>
                <a:pPr lvl="2"/>
                <a:r>
                  <a:rPr lang="en-US" sz="1800" dirty="0"/>
                  <a:t>ASK(KB, Person(John)) , results in True</a:t>
                </a:r>
              </a:p>
              <a:p>
                <a:pPr lvl="1"/>
                <a:r>
                  <a:rPr lang="en-US" sz="1800" dirty="0"/>
                  <a:t>ASKVARS – Ask questions with variables to extract. It yields a stream of answers</a:t>
                </a:r>
              </a:p>
              <a:p>
                <a:pPr lvl="2"/>
                <a:r>
                  <a:rPr lang="en-US" sz="1800" dirty="0"/>
                  <a:t>ASKVARS(KB, Person(x)) , gives two answers {x/John} and {x/Richard}</a:t>
                </a:r>
              </a:p>
              <a:p>
                <a:pPr lvl="2"/>
                <a:r>
                  <a:rPr lang="en-US" sz="1800" dirty="0"/>
                  <a:t>Such an answer is called substitution or binding list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3646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3535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First order logic has sentences with quantifiers which makes it hard for inference</a:t>
            </a:r>
          </a:p>
          <a:p>
            <a:r>
              <a:rPr lang="en-US" dirty="0"/>
              <a:t>First order inference can be done by</a:t>
            </a:r>
          </a:p>
          <a:p>
            <a:pPr lvl="1"/>
            <a:r>
              <a:rPr lang="en-US" dirty="0"/>
              <a:t>reducing the knowledge base to propositional logic and </a:t>
            </a:r>
          </a:p>
          <a:p>
            <a:pPr lvl="1"/>
            <a:r>
              <a:rPr lang="en-US" dirty="0"/>
              <a:t>use propositional inference techniques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3580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Knowledge-based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time a knowledge-based agent is called, it does three things</a:t>
            </a:r>
          </a:p>
          <a:p>
            <a:pPr lvl="1"/>
            <a:r>
              <a:rPr lang="en-US" sz="1800" dirty="0"/>
              <a:t>TELL – the Knowledge Base about the percepts (inputs)</a:t>
            </a:r>
          </a:p>
          <a:p>
            <a:pPr lvl="1"/>
            <a:r>
              <a:rPr lang="en-US" sz="1800" dirty="0"/>
              <a:t>ASK – the Knowledge Base what action it should perform. </a:t>
            </a:r>
          </a:p>
          <a:p>
            <a:pPr lvl="2"/>
            <a:r>
              <a:rPr lang="en-US" sz="1800" dirty="0"/>
              <a:t>Extensive reasoning about the outcomes of possible action and current state</a:t>
            </a:r>
          </a:p>
          <a:p>
            <a:pPr lvl="1"/>
            <a:r>
              <a:rPr lang="en-US" sz="1800" dirty="0"/>
              <a:t>TELL – the Knowledge Base about selected action (to update) and agent executes the action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6633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- Inference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Inference rules for quantifiers</a:t>
                </a:r>
              </a:p>
              <a:p>
                <a:r>
                  <a:rPr lang="en-US" dirty="0"/>
                  <a:t>Universal Instantiation (UI) – we can infer any sentence obtained by substituting the ground term (a term without variable) for the variable.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𝑆𝑈𝐵𝑆𝑇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𝑔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SUBST will replace variable v in sentence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with all ground terms g</a:t>
                </a:r>
              </a:p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𝐾𝑖𝑛𝑔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𝑃𝑒𝑟𝑠𝑜𝑛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800" dirty="0"/>
                  <a:t> will be converted to below variants and then inferred</a:t>
                </a:r>
                <a:endParaRPr lang="en-US" sz="1800" dirty="0"/>
              </a:p>
              <a:p>
                <a:pPr marL="0" indent="0" algn="ctr">
                  <a:buNone/>
                </a:pPr>
                <a:r>
                  <a:rPr lang="en-US" dirty="0">
                    <a:sym typeface="Wingdings"/>
                  </a:rPr>
                  <a:t>Richard </a:t>
                </a:r>
                <a:r>
                  <a:rPr lang="en-US" dirty="0">
                    <a:sym typeface="Wingdings"/>
                  </a:rPr>
                  <a:t>the </a:t>
                </a:r>
                <a:r>
                  <a:rPr lang="en-US" dirty="0" err="1">
                    <a:sym typeface="Wingdings"/>
                  </a:rPr>
                  <a:t>Lionheart</a:t>
                </a:r>
                <a:r>
                  <a:rPr lang="en-US" dirty="0">
                    <a:sym typeface="Wingdings"/>
                  </a:rPr>
                  <a:t> is a 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sym typeface="Wingdings"/>
                  </a:rPr>
                  <a:t> Richard the </a:t>
                </a:r>
                <a:r>
                  <a:rPr lang="en-US" dirty="0" err="1">
                    <a:sym typeface="Wingdings"/>
                  </a:rPr>
                  <a:t>Lionheart</a:t>
                </a:r>
                <a:r>
                  <a:rPr lang="en-US" dirty="0">
                    <a:sym typeface="Wingdings"/>
                  </a:rPr>
                  <a:t> is a person</a:t>
                </a:r>
              </a:p>
              <a:p>
                <a:pPr marL="0" indent="0" algn="ctr">
                  <a:buNone/>
                </a:pPr>
                <a:r>
                  <a:rPr lang="en-US" dirty="0">
                    <a:sym typeface="Wingdings"/>
                  </a:rPr>
                  <a:t>King John is a king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>
                    <a:sym typeface="Wingdings"/>
                  </a:rPr>
                  <a:t> King John is a person</a:t>
                </a:r>
              </a:p>
              <a:p>
                <a:pPr marL="1371600" lvl="3" indent="0" algn="ctr">
                  <a:buNone/>
                </a:pPr>
                <a:r>
                  <a:rPr lang="en-US" sz="1800" dirty="0"/>
                  <a:t>.</a:t>
                </a:r>
              </a:p>
              <a:p>
                <a:pPr marL="1371600" lvl="3" indent="0" algn="ctr">
                  <a:buNone/>
                </a:pPr>
                <a:r>
                  <a:rPr lang="en-US" sz="1800" dirty="0"/>
                  <a:t>.</a:t>
                </a:r>
                <a:endParaRPr lang="en-US" sz="1800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r="-900" b="-2125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94582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- Inference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Existential Instantiation – variable is replace by a single new constant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∀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𝑣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𝑆𝑈𝐵𝑆𝑇</m:t>
                        </m:r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𝑣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/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𝐶𝑟𝑜𝑤𝑛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𝑂𝑛𝐻𝑒𝑎𝑑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𝐽𝑜h𝑛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will infer the sentence - Crown(C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OnHead</a:t>
                </a:r>
                <a:r>
                  <a:rPr lang="en-US" dirty="0"/>
                  <a:t>(C</a:t>
                </a:r>
                <a:r>
                  <a:rPr lang="en-US" baseline="-25000" dirty="0"/>
                  <a:t>1</a:t>
                </a:r>
                <a:r>
                  <a:rPr lang="en-US" dirty="0"/>
                  <a:t>, John)</a:t>
                </a:r>
              </a:p>
              <a:p>
                <a:r>
                  <a:rPr lang="en-US" dirty="0"/>
                  <a:t>C</a:t>
                </a:r>
                <a:r>
                  <a:rPr lang="en-US" baseline="-25000" dirty="0"/>
                  <a:t>1</a:t>
                </a:r>
                <a:r>
                  <a:rPr lang="en-US" dirty="0"/>
                  <a:t> does not appear in KB</a:t>
                </a:r>
                <a:endParaRPr lang="en-US" baseline="-25000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8474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Reduction to propositional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If the sample KB is like</a:t>
                </a:r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1800" dirty="0"/>
                  <a:t>R1 -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𝐾𝑖𝑛𝑔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𝑃𝑒𝑟𝑠𝑜𝑛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r>
                  <a:rPr lang="en-US" dirty="0"/>
                  <a:t>R2 – King(John)</a:t>
                </a:r>
              </a:p>
              <a:p>
                <a:r>
                  <a:rPr lang="en-US" dirty="0"/>
                  <a:t>R3 – Greedy(John)</a:t>
                </a:r>
              </a:p>
              <a:p>
                <a:r>
                  <a:rPr lang="en-US" dirty="0"/>
                  <a:t>R4 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𝐶𝑟𝑜𝑤𝑛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∧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𝑂𝑛𝐻𝑒𝑎𝑑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𝐽𝑜h𝑛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UI to R1 and discard R1</a:t>
                </a:r>
              </a:p>
              <a:p>
                <a:r>
                  <a:rPr lang="en-US" dirty="0"/>
                  <a:t>Apply EI to R4 and discard R4</a:t>
                </a:r>
              </a:p>
              <a:p>
                <a:r>
                  <a:rPr lang="en-US" dirty="0"/>
                  <a:t>View ground atomic sentences - King(John), Greedy(John) as propositional symbols</a:t>
                </a:r>
              </a:p>
              <a:p>
                <a:r>
                  <a:rPr lang="en-US" dirty="0"/>
                  <a:t>Apply propositional inference algorithms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3937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899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Knowledge-based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730956"/>
            <a:ext cx="5032265" cy="485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1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Wumpus</a:t>
            </a:r>
            <a:r>
              <a:rPr lang="en-US" dirty="0"/>
              <a:t> World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Defining the task environment (PEAS)</a:t>
            </a:r>
          </a:p>
          <a:p>
            <a:r>
              <a:rPr lang="en-US" dirty="0"/>
              <a:t>Performance Measure:</a:t>
            </a:r>
          </a:p>
          <a:p>
            <a:pPr lvl="1"/>
            <a:r>
              <a:rPr lang="en-US" sz="1800" dirty="0"/>
              <a:t>+1000 for climbing out with gold,</a:t>
            </a:r>
          </a:p>
          <a:p>
            <a:pPr lvl="1"/>
            <a:r>
              <a:rPr lang="en-US" sz="1800" dirty="0"/>
              <a:t>-1000 for falling into a pit or being eaten by </a:t>
            </a:r>
            <a:r>
              <a:rPr lang="en-US" sz="1800" dirty="0" err="1"/>
              <a:t>Wumpus</a:t>
            </a:r>
            <a:r>
              <a:rPr lang="en-US" sz="1800" dirty="0"/>
              <a:t>, </a:t>
            </a:r>
          </a:p>
          <a:p>
            <a:pPr lvl="1"/>
            <a:r>
              <a:rPr lang="en-US" sz="1800" dirty="0"/>
              <a:t>-1 for each action taken and </a:t>
            </a:r>
          </a:p>
          <a:p>
            <a:pPr lvl="1"/>
            <a:r>
              <a:rPr lang="en-US" sz="1800" dirty="0"/>
              <a:t>-10 for using an arrow</a:t>
            </a:r>
          </a:p>
          <a:p>
            <a:pPr lvl="1"/>
            <a:endParaRPr lang="en-US" sz="1800" dirty="0"/>
          </a:p>
          <a:p>
            <a:r>
              <a:rPr lang="en-US" dirty="0"/>
              <a:t>Environment: 4x4 grid of rooms. Always starts at [1, 1] facing right. The location of </a:t>
            </a:r>
            <a:r>
              <a:rPr lang="en-US" dirty="0" err="1"/>
              <a:t>Wumpus</a:t>
            </a:r>
            <a:r>
              <a:rPr lang="en-US" dirty="0"/>
              <a:t> and Gold are random. Agent dies if entered a pit or live </a:t>
            </a:r>
            <a:r>
              <a:rPr lang="en-US" dirty="0" err="1"/>
              <a:t>Wumpus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691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1707</TotalTime>
  <Words>3893</Words>
  <Application>Microsoft Office PowerPoint</Application>
  <PresentationFormat>Widescreen</PresentationFormat>
  <Paragraphs>522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Helvetica</vt:lpstr>
      <vt:lpstr>Helvetica Light</vt:lpstr>
      <vt:lpstr>Wingdings</vt:lpstr>
      <vt:lpstr>Office Theme</vt:lpstr>
      <vt:lpstr>Artificial Intelligence: Representation: Logic</vt:lpstr>
      <vt:lpstr>State-space representation</vt:lpstr>
      <vt:lpstr>Factored Representation</vt:lpstr>
      <vt:lpstr>Factored Representation</vt:lpstr>
      <vt:lpstr>Knowledge-based Agents</vt:lpstr>
      <vt:lpstr>Knowledge-based Agents</vt:lpstr>
      <vt:lpstr>Knowledge-based Agents</vt:lpstr>
      <vt:lpstr>Example: Knowledge-based Agents</vt:lpstr>
      <vt:lpstr>Wumpus World</vt:lpstr>
      <vt:lpstr>Wumpus World</vt:lpstr>
      <vt:lpstr>Wumpus World</vt:lpstr>
      <vt:lpstr>Wumpus World</vt:lpstr>
      <vt:lpstr>Wumpus World</vt:lpstr>
      <vt:lpstr>Wumpus World</vt:lpstr>
      <vt:lpstr>Wumpus World</vt:lpstr>
      <vt:lpstr>Wumpus World</vt:lpstr>
      <vt:lpstr>Wumpus World</vt:lpstr>
      <vt:lpstr>Logic</vt:lpstr>
      <vt:lpstr>Logic – Semantics</vt:lpstr>
      <vt:lpstr>Logic – Model</vt:lpstr>
      <vt:lpstr>Logic – Entailment</vt:lpstr>
      <vt:lpstr>Logic – Entailment</vt:lpstr>
      <vt:lpstr>Logic – Entailment</vt:lpstr>
      <vt:lpstr>Logic – Entailment</vt:lpstr>
      <vt:lpstr>Logic – Entailment</vt:lpstr>
      <vt:lpstr>Logic - Grounding</vt:lpstr>
      <vt:lpstr>Propositional Logic</vt:lpstr>
      <vt:lpstr>Propositional Logic – Syntax</vt:lpstr>
      <vt:lpstr>Propositional Logic – Syntax</vt:lpstr>
      <vt:lpstr>Propositional Logic – Syntax </vt:lpstr>
      <vt:lpstr>Propositional Logic – Semantics</vt:lpstr>
      <vt:lpstr>Propositional Logic – Semantics</vt:lpstr>
      <vt:lpstr>Propositional Logic – Semantics</vt:lpstr>
      <vt:lpstr>Propositional Logic – Example KB</vt:lpstr>
      <vt:lpstr>Propositional Logic – Example KB </vt:lpstr>
      <vt:lpstr>Propositional Logic (PL) – Inference</vt:lpstr>
      <vt:lpstr>PL Inference - Model Checking</vt:lpstr>
      <vt:lpstr>PL Inference - Model Checking</vt:lpstr>
      <vt:lpstr>PL Inference - Model Checking</vt:lpstr>
      <vt:lpstr>PL Inference - Model Checking</vt:lpstr>
      <vt:lpstr>PL Inference - Theorem Proving</vt:lpstr>
      <vt:lpstr>PL Inference - Theorem Proving</vt:lpstr>
      <vt:lpstr>PL Inference - Theorem Proving</vt:lpstr>
      <vt:lpstr>PL Inference – Theorem Proving</vt:lpstr>
      <vt:lpstr>PL Inference – Theorem Proving</vt:lpstr>
      <vt:lpstr>PL Inference – Theorem Proving</vt:lpstr>
      <vt:lpstr>PL Inference – Theorem Proving</vt:lpstr>
      <vt:lpstr>PL Inference – Theorem Proving</vt:lpstr>
      <vt:lpstr>PL Inference – Theorem Proving</vt:lpstr>
      <vt:lpstr>PL Inference – Theorem Proving</vt:lpstr>
      <vt:lpstr>Limitations of Propositional Logic</vt:lpstr>
      <vt:lpstr>Complexity of Representation </vt:lpstr>
      <vt:lpstr>Structured Representation</vt:lpstr>
      <vt:lpstr>Structured Representation</vt:lpstr>
      <vt:lpstr>First Order Logic</vt:lpstr>
      <vt:lpstr>First Order Logic - Comparison</vt:lpstr>
      <vt:lpstr>First Order Logic – Example</vt:lpstr>
      <vt:lpstr>First Order Logic – Syntax</vt:lpstr>
      <vt:lpstr>First Order Logic – Syntax</vt:lpstr>
      <vt:lpstr>First Order Logic – Syntax</vt:lpstr>
      <vt:lpstr>First Order Logic – Syntax</vt:lpstr>
      <vt:lpstr>First Order Logic – Syntax</vt:lpstr>
      <vt:lpstr>First Order Logic – Syntax</vt:lpstr>
      <vt:lpstr>First Order Logic – Syntax</vt:lpstr>
      <vt:lpstr>First Order Logic – Syntax</vt:lpstr>
      <vt:lpstr>First Order Logic – Syntax</vt:lpstr>
      <vt:lpstr>First Order Logic – Syntax</vt:lpstr>
      <vt:lpstr>First Order Logic – Knowledge Base Usage</vt:lpstr>
      <vt:lpstr>First Order Logic – Inference</vt:lpstr>
      <vt:lpstr>First Order Logic - Inference</vt:lpstr>
      <vt:lpstr>First Order Logic - Inference</vt:lpstr>
      <vt:lpstr>First Order Logic – Reduction to propositional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Clarance Suman Vissakodeti</cp:lastModifiedBy>
  <cp:revision>203</cp:revision>
  <dcterms:created xsi:type="dcterms:W3CDTF">2018-10-16T06:13:57Z</dcterms:created>
  <dcterms:modified xsi:type="dcterms:W3CDTF">2018-12-20T07:41:54Z</dcterms:modified>
</cp:coreProperties>
</file>